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87" r:id="rId4"/>
    <p:sldId id="258" r:id="rId5"/>
    <p:sldId id="259" r:id="rId6"/>
    <p:sldId id="270" r:id="rId7"/>
    <p:sldId id="271" r:id="rId8"/>
    <p:sldId id="269" r:id="rId9"/>
    <p:sldId id="261" r:id="rId10"/>
    <p:sldId id="262" r:id="rId11"/>
    <p:sldId id="263" r:id="rId12"/>
    <p:sldId id="264" r:id="rId13"/>
    <p:sldId id="266" r:id="rId14"/>
    <p:sldId id="267" r:id="rId15"/>
    <p:sldId id="268" r:id="rId16"/>
    <p:sldId id="277" r:id="rId17"/>
    <p:sldId id="278" r:id="rId18"/>
    <p:sldId id="280" r:id="rId19"/>
    <p:sldId id="281" r:id="rId20"/>
    <p:sldId id="279" r:id="rId21"/>
    <p:sldId id="276" r:id="rId22"/>
    <p:sldId id="275" r:id="rId23"/>
    <p:sldId id="272" r:id="rId24"/>
    <p:sldId id="273" r:id="rId25"/>
    <p:sldId id="283" r:id="rId26"/>
    <p:sldId id="284"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43" d="100"/>
          <a:sy n="43" d="100"/>
        </p:scale>
        <p:origin x="-11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629E04-E4C1-4A07-8D60-4ABB377A8DDC}" type="datetimeFigureOut">
              <a:rPr lang="en-US" smtClean="0"/>
              <a:pPr/>
              <a:t>12/3/2013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D71F45-1D91-44B1-8717-2DF86D9C53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34C1452-DD2E-4E62-B87B-0D2813E34839}" type="slidenum">
              <a:rPr lang="bg-BG" smtClean="0"/>
              <a:pPr/>
              <a:t>5</a:t>
            </a:fld>
            <a:endParaRPr lang="bg-BG" smtClean="0"/>
          </a:p>
        </p:txBody>
      </p:sp>
      <p:sp>
        <p:nvSpPr>
          <p:cNvPr id="35843" name="Slide Image Placeholder 1"/>
          <p:cNvSpPr>
            <a:spLocks noGrp="1" noRot="1" noChangeAspect="1" noTextEdit="1"/>
          </p:cNvSpPr>
          <p:nvPr>
            <p:ph type="sldImg"/>
          </p:nvPr>
        </p:nvSpPr>
        <p:spPr>
          <a:ln/>
        </p:spPr>
      </p:sp>
      <p:sp>
        <p:nvSpPr>
          <p:cNvPr id="35844" name="Notes Placeholder 2"/>
          <p:cNvSpPr>
            <a:spLocks noGrp="1"/>
          </p:cNvSpPr>
          <p:nvPr>
            <p:ph type="body" idx="1"/>
          </p:nvPr>
        </p:nvSpPr>
        <p:spPr>
          <a:noFill/>
          <a:ln/>
        </p:spPr>
        <p:txBody>
          <a:bodyPr/>
          <a:lstStyle/>
          <a:p>
            <a:pPr eaLnBrk="1" hangingPunct="1"/>
            <a:r>
              <a:rPr lang="en-GB" smtClean="0"/>
              <a:t>Conservation agriculture</a:t>
            </a:r>
          </a:p>
        </p:txBody>
      </p:sp>
      <p:sp>
        <p:nvSpPr>
          <p:cNvPr id="358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6CA0979-DDB5-4D17-9FF8-F44CDB5E0690}" type="slidenum">
              <a:rPr lang="bg-BG" sz="1200">
                <a:latin typeface="Arial" charset="0"/>
              </a:rPr>
              <a:pPr algn="r"/>
              <a:t>5</a:t>
            </a:fld>
            <a:endParaRPr lang="bg-BG"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CF56232-B349-42BD-A974-86C17105E45E}" type="slidenum">
              <a:rPr lang="bg-BG" smtClean="0"/>
              <a:pPr/>
              <a:t>6</a:t>
            </a:fld>
            <a:endParaRPr lang="bg-BG"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marL="228600" indent="-228600"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CF56232-B349-42BD-A974-86C17105E45E}" type="slidenum">
              <a:rPr lang="bg-BG" smtClean="0"/>
              <a:pPr/>
              <a:t>7</a:t>
            </a:fld>
            <a:endParaRPr lang="bg-BG"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marL="228600" indent="-228600"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GB" dirty="0" smtClean="0"/>
              <a:t>.  In the introduction, it has been argued that climate change goes along with the emergence of complex problem situations. The same can be attributed to the controversy in the society at large about the use of genetically modified organisms (GMOs). This complexity issue has important implications for the role of scientists and research since different levels of complexity require different modes of operation by scientists. In ‘low complexity’ situations where both uncertainty and decision stakes are low (i.e., goals are not contested), </a:t>
            </a:r>
            <a:r>
              <a:rPr lang="en-GB" dirty="0" err="1" smtClean="0"/>
              <a:t>Funtowicz</a:t>
            </a:r>
            <a:r>
              <a:rPr lang="en-GB" dirty="0" smtClean="0"/>
              <a:t> and </a:t>
            </a:r>
            <a:r>
              <a:rPr lang="en-GB" dirty="0" err="1" smtClean="0"/>
              <a:t>Ravetz</a:t>
            </a:r>
            <a:r>
              <a:rPr lang="en-GB" dirty="0" smtClean="0"/>
              <a:t> (1993) argue, scientists can suffice to act as </a:t>
            </a:r>
            <a:r>
              <a:rPr lang="en-GB" i="1" dirty="0" smtClean="0"/>
              <a:t>applied scientists </a:t>
            </a:r>
            <a:r>
              <a:rPr lang="en-GB" dirty="0" smtClean="0"/>
              <a:t>and engage in ‘puzzle solving’. If uncertainty and stakes are moderate, scientists can act as </a:t>
            </a:r>
            <a:r>
              <a:rPr lang="en-GB" i="1" dirty="0" smtClean="0"/>
              <a:t>consultants</a:t>
            </a:r>
            <a:r>
              <a:rPr lang="en-GB" dirty="0" smtClean="0"/>
              <a:t>; scientific knowledge is then combined with context-specific expertise and tacit judgements. In case of high uncertainty and decision-stakes, scientists need to engage in </a:t>
            </a:r>
            <a:r>
              <a:rPr lang="en-GB" i="1" dirty="0" smtClean="0"/>
              <a:t>post-normal science</a:t>
            </a:r>
            <a:r>
              <a:rPr lang="en-GB" dirty="0" smtClean="0"/>
              <a:t>. They have to become intensely involved in societal interactions and collaborative forms of research in order to contribute to the development of shared views and value commitments. In order to make innovation happen in a network-like configuration to support network building, social learning and conflict management, the traditional communication and knowledge-sharing strategies should be expanded to include network brokerage, demand articulation, visioning, facilitation, and others </a:t>
            </a:r>
            <a:endParaRPr lang="en-US" dirty="0" smtClean="0"/>
          </a:p>
        </p:txBody>
      </p:sp>
      <p:sp>
        <p:nvSpPr>
          <p:cNvPr id="46084" name="Slide Number Placeholder 3"/>
          <p:cNvSpPr>
            <a:spLocks noGrp="1"/>
          </p:cNvSpPr>
          <p:nvPr>
            <p:ph type="sldNum" sz="quarter" idx="5"/>
          </p:nvPr>
        </p:nvSpPr>
        <p:spPr>
          <a:noFill/>
        </p:spPr>
        <p:txBody>
          <a:bodyPr/>
          <a:lstStyle/>
          <a:p>
            <a:fld id="{E22ACEE1-1AED-4648-BEF0-924D405B2E88}" type="slidenum">
              <a:rPr lang="bg-BG" smtClean="0"/>
              <a:pPr/>
              <a:t>8</a:t>
            </a:fld>
            <a:endParaRPr lang="bg-B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18C448A0-565C-4C11-BE26-4ADF917B6604}" type="slidenum">
              <a:rPr lang="en-GB" sz="1200">
                <a:latin typeface="+mn-lt"/>
                <a:cs typeface="+mn-cs"/>
              </a:rPr>
              <a:pPr algn="r">
                <a:defRPr/>
              </a:pPr>
              <a:t>11</a:t>
            </a:fld>
            <a:endParaRPr lang="en-GB" sz="1200">
              <a:latin typeface="+mn-lt"/>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lnSpc>
                <a:spcPct val="90000"/>
              </a:lnSpc>
              <a:buFont typeface="Wingdings" pitchFamily="2" charset="2"/>
              <a:buBlip>
                <a:blip r:embed="rId3"/>
              </a:buBlip>
            </a:pPr>
            <a:r>
              <a:rPr lang="en-US" dirty="0" smtClean="0"/>
              <a:t>Agricultural extension operates within a broader knowledge system referred to as AKIS/RD (Agricultural Knowledge and Information Systems for Rural Development).</a:t>
            </a:r>
          </a:p>
          <a:p>
            <a:pPr eaLnBrk="1" hangingPunct="1">
              <a:lnSpc>
                <a:spcPct val="90000"/>
              </a:lnSpc>
              <a:buFont typeface="Wingdings" pitchFamily="2" charset="2"/>
              <a:buBlip>
                <a:blip r:embed="rId3"/>
              </a:buBlip>
            </a:pPr>
            <a:r>
              <a:rPr lang="en-US" dirty="0" smtClean="0"/>
              <a:t>The three pillars of this system are research, extension and agricultural higher education – «the agricultural knowledge triangle» </a:t>
            </a:r>
          </a:p>
          <a:p>
            <a:pPr eaLnBrk="1" hangingPunct="1">
              <a:lnSpc>
                <a:spcPct val="90000"/>
              </a:lnSpc>
              <a:buFont typeface="Wingdings" pitchFamily="2" charset="2"/>
              <a:buBlip>
                <a:blip r:embed="rId3"/>
              </a:buBlip>
            </a:pPr>
            <a:r>
              <a:rPr lang="en-US" dirty="0" smtClean="0"/>
              <a:t>Linking the triangle’s institutions with their common clientele, namely the farmers, and with each other, requires systematic planning.</a:t>
            </a:r>
          </a:p>
          <a:p>
            <a:pPr eaLnBrk="1" hangingPunct="1">
              <a:lnSpc>
                <a:spcPct val="90000"/>
              </a:lnSpc>
              <a:buFont typeface="Wingdings" pitchFamily="2" charset="2"/>
              <a:buNone/>
            </a:pPr>
            <a:endParaRPr lang="en-US" dirty="0" smtClean="0"/>
          </a:p>
          <a:p>
            <a:pPr eaLnBrk="1" hangingPunct="1">
              <a:lnSpc>
                <a:spcPct val="90000"/>
              </a:lnSpc>
            </a:pPr>
            <a:r>
              <a:rPr lang="en-US" dirty="0" smtClean="0"/>
              <a:t>Innovations are being </a:t>
            </a:r>
            <a:r>
              <a:rPr lang="en-GB" dirty="0" smtClean="0"/>
              <a:t>focused on bringing new products, processes and forms of organization into social and economic use, which requires the active and interactive networking </a:t>
            </a:r>
            <a:r>
              <a:rPr lang="en-US" dirty="0" smtClean="0"/>
              <a:t>of all actors involved in agriculture. In </a:t>
            </a:r>
            <a:r>
              <a:rPr lang="en-GB" dirty="0" smtClean="0"/>
              <a:t>innovation systems, networks of different players are transient and emerge around specific challenges and tasks at particular points in time.</a:t>
            </a:r>
            <a:r>
              <a:rPr lang="en-GB" b="1" dirty="0" smtClean="0"/>
              <a:t> </a:t>
            </a:r>
            <a:r>
              <a:rPr lang="en-GB" dirty="0" smtClean="0"/>
              <a:t>(World Bank, 2006).</a:t>
            </a:r>
            <a:endParaRPr lang="en-US" dirty="0" smtClean="0"/>
          </a:p>
          <a:p>
            <a:pPr eaLnBrk="1" hangingPunct="1">
              <a:lnSpc>
                <a:spcPct val="90000"/>
              </a:lnSpc>
            </a:pPr>
            <a:r>
              <a:rPr lang="en-GB" dirty="0" smtClean="0"/>
              <a:t>The gears of agriculture innovation systems are often borrowed from other sectors and include the use of competitive funds for research and development; the establishment of public-private research consortia, typically around a particular commodity and at times on cross cutting issues (i.e. biotechnology, climate change); decentralized or regional level innovation platforms including all stakeholders; decentralized public and private delivery of extension services, often based on competitive funding for communities and for extension service providers; and others. </a:t>
            </a:r>
            <a:endParaRPr lang="en-US" dirty="0" smtClean="0"/>
          </a:p>
          <a:p>
            <a:pPr eaLnBrk="1" hangingPunct="1">
              <a:lnSpc>
                <a:spcPct val="90000"/>
              </a:lnSpc>
              <a:spcBef>
                <a:spcPct val="0"/>
              </a:spcBef>
            </a:pPr>
            <a:endParaRPr lang="it-IT"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2E22646-371B-44A9-860D-41FCB535190E}" type="slidenum">
              <a:rPr lang="bg-BG" smtClean="0"/>
              <a:pPr/>
              <a:t>12</a:t>
            </a:fld>
            <a:endParaRPr lang="bg-BG"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GB" smtClean="0"/>
              <a:t>Summing up, the agricultural innovation system, compared to its ancestors, is the conceptual framework of knowledge that is in the position to provide, if the correct </a:t>
            </a:r>
            <a:r>
              <a:rPr lang="en-GB" i="1" smtClean="0"/>
              <a:t>modus operandi</a:t>
            </a:r>
            <a:r>
              <a:rPr lang="en-GB" smtClean="0"/>
              <a:t> is in place, the flexibility needed to ensure efficient and effective response to current and future challenges in the agricultural sector, e.g. climate change adaptation and mitigation, natural resource management and biotechnologies in agriculture. A key challenge is the adequate level of institutional and organizational development. The innovation system focus on network development assumes that these other organizations are already strong enough, while, in fact, this is still a challenging issue in the countries with economies in transition in Europe and Central Asia </a:t>
            </a:r>
            <a:endParaRPr lang="it-IT" smtClean="0"/>
          </a:p>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A37A703-1FC7-4E07-9580-9DE9C930445D}" type="slidenum">
              <a:rPr lang="bg-BG" sz="1200">
                <a:latin typeface="Arial" charset="0"/>
              </a:rPr>
              <a:pPr algn="r"/>
              <a:t>15</a:t>
            </a:fld>
            <a:endParaRPr lang="bg-BG" sz="120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Regional Office for Europe was created in 70s with seat in FAO HQs in Rome. In 2007,  as a result of decentralization processes aiming at better efficiency and improved response of the needs of the FAO Member countries, REU moved in Budapest, Hungary. Current Agricultural research and biotechnology officer began in December 2008.</a:t>
            </a:r>
            <a:endParaRPr lang="en-GB" smtClean="0"/>
          </a:p>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D71F45-1D91-44B1-8717-2DF86D9C53DB}"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AGRIS is a global public domain database with approximately three million structured bibliographical records on agricultural science and technology, mostly from scientific journals. The bibliographic references contain either links to the full text of the publication or additional information retrieved from related Internet resources</a:t>
            </a:r>
            <a:endParaRPr lang="en-US" dirty="0"/>
          </a:p>
        </p:txBody>
      </p:sp>
      <p:sp>
        <p:nvSpPr>
          <p:cNvPr id="4" name="Slide Number Placeholder 3"/>
          <p:cNvSpPr>
            <a:spLocks noGrp="1"/>
          </p:cNvSpPr>
          <p:nvPr>
            <p:ph type="sldNum" sz="quarter" idx="10"/>
          </p:nvPr>
        </p:nvSpPr>
        <p:spPr/>
        <p:txBody>
          <a:bodyPr/>
          <a:lstStyle/>
          <a:p>
            <a:fld id="{D5D71F45-1D91-44B1-8717-2DF86D9C53DB}"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BB79768-8097-4541-873A-4E98CD4FFA99}" type="datetimeFigureOut">
              <a:rPr lang="en-US" smtClean="0"/>
              <a:pPr/>
              <a:t>12/3/2013</a:t>
            </a:fld>
            <a:endParaRPr lang="en-US"/>
          </a:p>
        </p:txBody>
      </p:sp>
      <p:sp>
        <p:nvSpPr>
          <p:cNvPr id="16" name="Slide Number Placeholder 15"/>
          <p:cNvSpPr>
            <a:spLocks noGrp="1"/>
          </p:cNvSpPr>
          <p:nvPr>
            <p:ph type="sldNum" sz="quarter" idx="11"/>
          </p:nvPr>
        </p:nvSpPr>
        <p:spPr/>
        <p:txBody>
          <a:bodyPr/>
          <a:lstStyle/>
          <a:p>
            <a:fld id="{5A5478AB-63F1-40B2-9BBE-007E12ACE2F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B79768-8097-4541-873A-4E98CD4FFA99}"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478AB-63F1-40B2-9BBE-007E12ACE2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B79768-8097-4541-873A-4E98CD4FFA99}"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478AB-63F1-40B2-9BBE-007E12ACE2F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bg-BG"/>
          </a:p>
        </p:txBody>
      </p:sp>
      <p:sp>
        <p:nvSpPr>
          <p:cNvPr id="7" name="Rectangle 5"/>
          <p:cNvSpPr>
            <a:spLocks noGrp="1" noChangeArrowheads="1"/>
          </p:cNvSpPr>
          <p:nvPr>
            <p:ph type="ftr" sz="quarter" idx="11"/>
          </p:nvPr>
        </p:nvSpPr>
        <p:spPr>
          <a:ln/>
        </p:spPr>
        <p:txBody>
          <a:bodyPr/>
          <a:lstStyle>
            <a:lvl1pPr>
              <a:defRPr/>
            </a:lvl1pPr>
          </a:lstStyle>
          <a:p>
            <a:pPr>
              <a:defRPr/>
            </a:pPr>
            <a:endParaRPr lang="bg-BG"/>
          </a:p>
        </p:txBody>
      </p:sp>
      <p:sp>
        <p:nvSpPr>
          <p:cNvPr id="8" name="Rectangle 6"/>
          <p:cNvSpPr>
            <a:spLocks noGrp="1" noChangeArrowheads="1"/>
          </p:cNvSpPr>
          <p:nvPr>
            <p:ph type="sldNum" sz="quarter" idx="12"/>
          </p:nvPr>
        </p:nvSpPr>
        <p:spPr>
          <a:ln/>
        </p:spPr>
        <p:txBody>
          <a:bodyPr/>
          <a:lstStyle>
            <a:lvl1pPr>
              <a:defRPr/>
            </a:lvl1pPr>
          </a:lstStyle>
          <a:p>
            <a:pPr>
              <a:defRPr/>
            </a:pPr>
            <a:fld id="{2F768E0F-B306-47BD-BD9B-832F6950E215}" type="slidenum">
              <a:rPr lang="bg-BG"/>
              <a:pPr>
                <a:defRPr/>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BB79768-8097-4541-873A-4E98CD4FFA99}" type="datetimeFigureOut">
              <a:rPr lang="en-US" smtClean="0"/>
              <a:pPr/>
              <a:t>12/3/2013</a:t>
            </a:fld>
            <a:endParaRPr lang="en-US"/>
          </a:p>
        </p:txBody>
      </p:sp>
      <p:sp>
        <p:nvSpPr>
          <p:cNvPr id="15" name="Slide Number Placeholder 14"/>
          <p:cNvSpPr>
            <a:spLocks noGrp="1"/>
          </p:cNvSpPr>
          <p:nvPr>
            <p:ph type="sldNum" sz="quarter" idx="15"/>
          </p:nvPr>
        </p:nvSpPr>
        <p:spPr/>
        <p:txBody>
          <a:bodyPr/>
          <a:lstStyle>
            <a:lvl1pPr algn="ctr">
              <a:defRPr/>
            </a:lvl1pPr>
          </a:lstStyle>
          <a:p>
            <a:fld id="{5A5478AB-63F1-40B2-9BBE-007E12ACE2FF}"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B79768-8097-4541-873A-4E98CD4FFA99}"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478AB-63F1-40B2-9BBE-007E12ACE2FF}"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BB79768-8097-4541-873A-4E98CD4FFA99}"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478AB-63F1-40B2-9BBE-007E12ACE2F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A5478AB-63F1-40B2-9BBE-007E12ACE2FF}"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BB79768-8097-4541-873A-4E98CD4FFA99}" type="datetimeFigureOut">
              <a:rPr lang="en-US" smtClean="0"/>
              <a:pPr/>
              <a:t>12/3/2013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B79768-8097-4541-873A-4E98CD4FFA99}" type="datetimeFigureOut">
              <a:rPr lang="en-US" smtClean="0"/>
              <a:pPr/>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478AB-63F1-40B2-9BBE-007E12ACE2F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79768-8097-4541-873A-4E98CD4FFA99}" type="datetimeFigureOut">
              <a:rPr lang="en-US" smtClean="0"/>
              <a:pPr/>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478AB-63F1-40B2-9BBE-007E12ACE2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BB79768-8097-4541-873A-4E98CD4FFA99}" type="datetimeFigureOut">
              <a:rPr lang="en-US" smtClean="0"/>
              <a:pPr/>
              <a:t>12/3/2013</a:t>
            </a:fld>
            <a:endParaRPr lang="en-US"/>
          </a:p>
        </p:txBody>
      </p:sp>
      <p:sp>
        <p:nvSpPr>
          <p:cNvPr id="9" name="Slide Number Placeholder 8"/>
          <p:cNvSpPr>
            <a:spLocks noGrp="1"/>
          </p:cNvSpPr>
          <p:nvPr>
            <p:ph type="sldNum" sz="quarter" idx="15"/>
          </p:nvPr>
        </p:nvSpPr>
        <p:spPr/>
        <p:txBody>
          <a:bodyPr/>
          <a:lstStyle/>
          <a:p>
            <a:fld id="{5A5478AB-63F1-40B2-9BBE-007E12ACE2FF}"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BB79768-8097-4541-873A-4E98CD4FFA99}" type="datetimeFigureOut">
              <a:rPr lang="en-US" smtClean="0"/>
              <a:pPr/>
              <a:t>12/3/2013</a:t>
            </a:fld>
            <a:endParaRPr lang="en-US"/>
          </a:p>
        </p:txBody>
      </p:sp>
      <p:sp>
        <p:nvSpPr>
          <p:cNvPr id="9" name="Slide Number Placeholder 8"/>
          <p:cNvSpPr>
            <a:spLocks noGrp="1"/>
          </p:cNvSpPr>
          <p:nvPr>
            <p:ph type="sldNum" sz="quarter" idx="11"/>
          </p:nvPr>
        </p:nvSpPr>
        <p:spPr/>
        <p:txBody>
          <a:bodyPr/>
          <a:lstStyle/>
          <a:p>
            <a:fld id="{5A5478AB-63F1-40B2-9BBE-007E12ACE2F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BB79768-8097-4541-873A-4E98CD4FFA99}" type="datetimeFigureOut">
              <a:rPr lang="en-US" smtClean="0"/>
              <a:pPr/>
              <a:t>12/3/2013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A5478AB-63F1-40B2-9BBE-007E12ACE2FF}"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businessdictionary.com/definition/communication.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hyperlink" Target="http://www.fao.org/countryprofiles/index.asp?lang=en&amp;iso3=BEL" TargetMode="External"/><Relationship Id="rId18" Type="http://schemas.openxmlformats.org/officeDocument/2006/relationships/hyperlink" Target="http://www.fao.org/countryprofiles/index.asp?lang=en&amp;ISO3=CZE" TargetMode="External"/><Relationship Id="rId26" Type="http://schemas.openxmlformats.org/officeDocument/2006/relationships/hyperlink" Target="http://www.fao.org/countryprofiles/index.asp?lang=en&amp;ISO3=HUN" TargetMode="External"/><Relationship Id="rId39" Type="http://schemas.openxmlformats.org/officeDocument/2006/relationships/hyperlink" Target="http://www.fao.org/countryprofiles/index.asp?lang=en&amp;iso3=MCO" TargetMode="External"/><Relationship Id="rId21" Type="http://schemas.openxmlformats.org/officeDocument/2006/relationships/hyperlink" Target="http://www.fao.org/countryprofiles/index.asp?lang=en&amp;iso3=FIN" TargetMode="External"/><Relationship Id="rId34" Type="http://schemas.openxmlformats.org/officeDocument/2006/relationships/hyperlink" Target="http://www.fao.org/countryprofiles/index.asp?lang=en&amp;ISO3=LTU" TargetMode="External"/><Relationship Id="rId42" Type="http://schemas.openxmlformats.org/officeDocument/2006/relationships/hyperlink" Target="http://www.fao.org/countryprofiles/index.asp?lang=en&amp;iso3=NOR" TargetMode="External"/><Relationship Id="rId47" Type="http://schemas.openxmlformats.org/officeDocument/2006/relationships/hyperlink" Target="http://www.fao.org/countryprofiles/index.asp?lang=en&amp;iso3=SMR" TargetMode="External"/><Relationship Id="rId50" Type="http://schemas.openxmlformats.org/officeDocument/2006/relationships/hyperlink" Target="http://www.fao.org/countryprofiles/index.asp?lang=en&amp;ISO3=SVN" TargetMode="External"/><Relationship Id="rId55" Type="http://schemas.openxmlformats.org/officeDocument/2006/relationships/hyperlink" Target="http://www.fao.org/countryprofiles/index.asp?lang=en&amp;iso3=TUR" TargetMode="External"/><Relationship Id="rId7" Type="http://schemas.openxmlformats.org/officeDocument/2006/relationships/hyperlink" Target="http://www.fao.org/countryprofiles/index.asp?lang=en&amp;ISO3=ALB" TargetMode="External"/><Relationship Id="rId12" Type="http://schemas.openxmlformats.org/officeDocument/2006/relationships/hyperlink" Target="http://www.fao.org/countryprofiles/index.asp?lang=en&amp;ISO3=BLR" TargetMode="External"/><Relationship Id="rId17" Type="http://schemas.openxmlformats.org/officeDocument/2006/relationships/hyperlink" Target="http://www.fao.org/countryprofiles/index.asp?lang=en&amp;iso3=CYP" TargetMode="External"/><Relationship Id="rId25" Type="http://schemas.openxmlformats.org/officeDocument/2006/relationships/hyperlink" Target="http://www.fao.org/countryprofiles/index.asp?lang=en&amp;iso3=GRC" TargetMode="External"/><Relationship Id="rId33" Type="http://schemas.openxmlformats.org/officeDocument/2006/relationships/hyperlink" Target="http://www.fao.org/countryprofiles/index.asp?lang=en&amp;ISO3=LVA" TargetMode="External"/><Relationship Id="rId38" Type="http://schemas.openxmlformats.org/officeDocument/2006/relationships/hyperlink" Target="http://www.fao.org/countryprofiles/index.asp?lang=en&amp;ISO3=MDA" TargetMode="External"/><Relationship Id="rId46" Type="http://schemas.openxmlformats.org/officeDocument/2006/relationships/hyperlink" Target="http://www.fao.org/countryprofiles/index.asp?lang=en&amp;ISO3=RUS" TargetMode="External"/><Relationship Id="rId59" Type="http://schemas.openxmlformats.org/officeDocument/2006/relationships/hyperlink" Target="http://www.fao.org/countryprofiles/index.asp?lang=en&amp;iso3=UZB" TargetMode="External"/><Relationship Id="rId2" Type="http://schemas.openxmlformats.org/officeDocument/2006/relationships/notesSlide" Target="../notesSlides/notesSlide7.xml"/><Relationship Id="rId16" Type="http://schemas.openxmlformats.org/officeDocument/2006/relationships/hyperlink" Target="http://www.fao.org/countryprofiles/index.asp?lang=en&amp;ISO3=HRV" TargetMode="External"/><Relationship Id="rId20" Type="http://schemas.openxmlformats.org/officeDocument/2006/relationships/hyperlink" Target="http://www.fao.org/countryprofiles/index.asp?lang=en&amp;ISO3=EST" TargetMode="External"/><Relationship Id="rId29" Type="http://schemas.openxmlformats.org/officeDocument/2006/relationships/hyperlink" Target="http://www.fao.org/countryprofiles/index.asp?lang=en&amp;iso3=ISR" TargetMode="External"/><Relationship Id="rId41" Type="http://schemas.openxmlformats.org/officeDocument/2006/relationships/hyperlink" Target="http://www.fao.org/countryprofiles/index.asp?lang=en&amp;iso3=NLD" TargetMode="External"/><Relationship Id="rId54" Type="http://schemas.openxmlformats.org/officeDocument/2006/relationships/hyperlink" Target="http://www.fao.org/countryprofiles/index.asp?lang=en&amp;iso3=TJK" TargetMode="Externa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hyperlink" Target="http://www.fao.org/countryprofiles/index.asp?lang=en&amp;ISO3=AZE" TargetMode="External"/><Relationship Id="rId24" Type="http://schemas.openxmlformats.org/officeDocument/2006/relationships/hyperlink" Target="http://www.fao.org/countryprofiles/index.asp?lang=en&amp;iso3=DEU" TargetMode="External"/><Relationship Id="rId32" Type="http://schemas.openxmlformats.org/officeDocument/2006/relationships/hyperlink" Target="http://www.fao.org/countryprofiles/index.asp?lang=en&amp;ISO3=KGZ" TargetMode="External"/><Relationship Id="rId37" Type="http://schemas.openxmlformats.org/officeDocument/2006/relationships/hyperlink" Target="http://www.fao.org/countryprofiles/index.asp?lang=en&amp;iso3=MLT" TargetMode="External"/><Relationship Id="rId40" Type="http://schemas.openxmlformats.org/officeDocument/2006/relationships/hyperlink" Target="http://www.fao.org/countryprofiles/index.asp?lang=en&amp;ISO3=MNE" TargetMode="External"/><Relationship Id="rId45" Type="http://schemas.openxmlformats.org/officeDocument/2006/relationships/hyperlink" Target="http://www.fao.org/countryprofiles/index.asp?lang=en&amp;ISO3=ROM" TargetMode="External"/><Relationship Id="rId53" Type="http://schemas.openxmlformats.org/officeDocument/2006/relationships/hyperlink" Target="http://www.fao.org/countryprofiles/index.asp?lang=en&amp;iso3=CHE" TargetMode="External"/><Relationship Id="rId58" Type="http://schemas.openxmlformats.org/officeDocument/2006/relationships/hyperlink" Target="http://www.fao.org/countryprofiles/index.asp?lang=en&amp;iso3=GBR" TargetMode="External"/><Relationship Id="rId5" Type="http://schemas.openxmlformats.org/officeDocument/2006/relationships/image" Target="../media/image9.jpeg"/><Relationship Id="rId15" Type="http://schemas.openxmlformats.org/officeDocument/2006/relationships/hyperlink" Target="http://www.fao.org/countryprofiles/index.asp?lang=en&amp;ISO3=BGR" TargetMode="External"/><Relationship Id="rId23" Type="http://schemas.openxmlformats.org/officeDocument/2006/relationships/hyperlink" Target="http://www.fao.org/countryprofiles/index.asp?lang=en&amp;ISO3=GEO" TargetMode="External"/><Relationship Id="rId28" Type="http://schemas.openxmlformats.org/officeDocument/2006/relationships/hyperlink" Target="http://www.fao.org/countryprofiles/index.asp?lang=en&amp;iso3=IRL" TargetMode="External"/><Relationship Id="rId36" Type="http://schemas.openxmlformats.org/officeDocument/2006/relationships/hyperlink" Target="http://www.fao.org/countryprofiles/index.asp?lang=en&amp;ISO3=MKD" TargetMode="External"/><Relationship Id="rId49" Type="http://schemas.openxmlformats.org/officeDocument/2006/relationships/hyperlink" Target="http://www.fao.org/countryprofiles/index.asp?lang=en&amp;ISO3=SVK" TargetMode="External"/><Relationship Id="rId57" Type="http://schemas.openxmlformats.org/officeDocument/2006/relationships/hyperlink" Target="http://www.fao.org/countryprofiles/index.asp?lang=en&amp;ISO3=UKR" TargetMode="External"/><Relationship Id="rId10" Type="http://schemas.openxmlformats.org/officeDocument/2006/relationships/hyperlink" Target="http://www.fao.org/countryprofiles/index.asp?lang=en&amp;ISO3=AUT" TargetMode="External"/><Relationship Id="rId19" Type="http://schemas.openxmlformats.org/officeDocument/2006/relationships/hyperlink" Target="http://www.fao.org/countryprofiles/index.asp?lang=en&amp;iso3=DNK" TargetMode="External"/><Relationship Id="rId31" Type="http://schemas.openxmlformats.org/officeDocument/2006/relationships/hyperlink" Target="http://www.fao.org/countryprofiles/index.asp?lang=en&amp;iso3=KAZ" TargetMode="External"/><Relationship Id="rId44" Type="http://schemas.openxmlformats.org/officeDocument/2006/relationships/hyperlink" Target="http://www.fao.org/countryprofiles/index.asp?lang=en&amp;ISO3=PRT" TargetMode="External"/><Relationship Id="rId52" Type="http://schemas.openxmlformats.org/officeDocument/2006/relationships/hyperlink" Target="http://www.fao.org/countryprofiles/index.asp?lang=en&amp;iso3=SWE" TargetMode="External"/><Relationship Id="rId4" Type="http://schemas.openxmlformats.org/officeDocument/2006/relationships/hyperlink" Target="http://www.fao.org/europe/en/" TargetMode="External"/><Relationship Id="rId9" Type="http://schemas.openxmlformats.org/officeDocument/2006/relationships/hyperlink" Target="http://www.fao.org/countryprofiles/index.asp?lang=en&amp;ISO3=ARM" TargetMode="External"/><Relationship Id="rId14" Type="http://schemas.openxmlformats.org/officeDocument/2006/relationships/hyperlink" Target="http://www.fao.org/countryprofiles/index.asp?lang=en&amp;ISO3=BIH" TargetMode="External"/><Relationship Id="rId22" Type="http://schemas.openxmlformats.org/officeDocument/2006/relationships/hyperlink" Target="http://www.fao.org/countryprofiles/index.asp?lang=en&amp;iso3=FRA" TargetMode="External"/><Relationship Id="rId27" Type="http://schemas.openxmlformats.org/officeDocument/2006/relationships/hyperlink" Target="http://www.fao.org/countryprofiles/index.asp?lang=en&amp;iso3=ISL" TargetMode="External"/><Relationship Id="rId30" Type="http://schemas.openxmlformats.org/officeDocument/2006/relationships/hyperlink" Target="http://www.fao.org/countryprofiles/index.asp?lang=en&amp;iso3=ITA" TargetMode="External"/><Relationship Id="rId35" Type="http://schemas.openxmlformats.org/officeDocument/2006/relationships/hyperlink" Target="http://www.fao.org/countryprofiles/index.asp?lang=en&amp;iso3=LUX" TargetMode="External"/><Relationship Id="rId43" Type="http://schemas.openxmlformats.org/officeDocument/2006/relationships/hyperlink" Target="http://www.fao.org/countryprofiles/index.asp?lang=en&amp;ISO3=POL" TargetMode="External"/><Relationship Id="rId48" Type="http://schemas.openxmlformats.org/officeDocument/2006/relationships/hyperlink" Target="http://www.fao.org/countryprofiles/index.asp?lang=en&amp;ISO3=YUG" TargetMode="External"/><Relationship Id="rId56" Type="http://schemas.openxmlformats.org/officeDocument/2006/relationships/hyperlink" Target="http://www.fao.org/countryprofiles/index.asp?lang=en&amp;iso3=TKM" TargetMode="External"/><Relationship Id="rId8" Type="http://schemas.openxmlformats.org/officeDocument/2006/relationships/hyperlink" Target="http://www.fao.org/countryprofiles/index.asp?lang=en&amp;ISO3=AND" TargetMode="External"/><Relationship Id="rId51" Type="http://schemas.openxmlformats.org/officeDocument/2006/relationships/hyperlink" Target="http://www.fao.org/countryprofiles/index.asp?lang=en&amp;iso3=ESP" TargetMode="External"/><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e-agriculture.org/" TargetMode="External"/><Relationship Id="rId2" Type="http://schemas.openxmlformats.org/officeDocument/2006/relationships/hyperlink" Target="http://en.wikipedia.org/wiki/Community_of_practice" TargetMode="Externa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hyperlink" Target="http://www.agro.am/" TargetMode="External"/><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file:///C:\Users\alexandrova\Documents\TECA%20Slides%20for%20REU%20Nov%202013.ppt" TargetMode="External"/><Relationship Id="rId1" Type="http://schemas.openxmlformats.org/officeDocument/2006/relationships/slideLayout" Target="../slideLayouts/slideLayout12.xml"/><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3" Type="http://schemas.openxmlformats.org/officeDocument/2006/relationships/hyperlink" Target="http://www.fao.org/europe/activities/biotech/zh/"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mailto:nevena.alexandrova@fao.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b="1" dirty="0" smtClean="0">
                <a:solidFill>
                  <a:schemeClr val="bg2">
                    <a:lumMod val="50000"/>
                  </a:schemeClr>
                </a:solidFill>
              </a:rPr>
              <a:t>Developing Knowledge-Sharing Partnerships in Europe and Central Asia</a:t>
            </a:r>
            <a:endParaRPr lang="en-US" dirty="0" smtClean="0">
              <a:solidFill>
                <a:schemeClr val="bg2">
                  <a:lumMod val="50000"/>
                </a:schemeClr>
              </a:solidFill>
            </a:endParaRPr>
          </a:p>
          <a:p>
            <a:r>
              <a:rPr lang="en-GB" b="1" dirty="0" smtClean="0">
                <a:solidFill>
                  <a:schemeClr val="bg2">
                    <a:lumMod val="50000"/>
                  </a:schemeClr>
                </a:solidFill>
              </a:rPr>
              <a:t>4-6 December 2013</a:t>
            </a:r>
          </a:p>
          <a:p>
            <a:r>
              <a:rPr lang="en-GB" b="1" dirty="0" smtClean="0"/>
              <a:t>Nevena Alexandrova, FAO REU</a:t>
            </a:r>
          </a:p>
          <a:p>
            <a:r>
              <a:rPr lang="en-GB" b="1" dirty="0" smtClean="0"/>
              <a:t>nevena.alexandrova@fao.org</a:t>
            </a:r>
            <a:endParaRPr lang="en-US" dirty="0" smtClean="0"/>
          </a:p>
          <a:p>
            <a:endParaRPr lang="en-US" dirty="0"/>
          </a:p>
        </p:txBody>
      </p:sp>
      <p:sp>
        <p:nvSpPr>
          <p:cNvPr id="2" name="Title 1"/>
          <p:cNvSpPr>
            <a:spLocks noGrp="1"/>
          </p:cNvSpPr>
          <p:nvPr>
            <p:ph type="ctrTitle"/>
          </p:nvPr>
        </p:nvSpPr>
        <p:spPr/>
        <p:txBody>
          <a:bodyPr/>
          <a:lstStyle/>
          <a:p>
            <a:r>
              <a:rPr lang="en-GB" b="1" dirty="0" smtClean="0">
                <a:solidFill>
                  <a:schemeClr val="tx2">
                    <a:lumMod val="75000"/>
                  </a:schemeClr>
                </a:solidFill>
              </a:rPr>
              <a:t>Knowledge sharing and agricultural innovation system model</a:t>
            </a:r>
            <a:endParaRPr lang="en-US" b="1" dirty="0">
              <a:solidFill>
                <a:schemeClr val="tx2">
                  <a:lumMod val="75000"/>
                </a:schemeClr>
              </a:solidFill>
            </a:endParaRPr>
          </a:p>
        </p:txBody>
      </p:sp>
      <p:pic>
        <p:nvPicPr>
          <p:cNvPr id="4" name="Picture 2" descr="logo"/>
          <p:cNvPicPr>
            <a:picLocks noChangeAspect="1" noChangeArrowheads="1"/>
          </p:cNvPicPr>
          <p:nvPr/>
        </p:nvPicPr>
        <p:blipFill>
          <a:blip r:embed="rId2" cstate="print"/>
          <a:srcRect/>
          <a:stretch>
            <a:fillRect/>
          </a:stretch>
        </p:blipFill>
        <p:spPr>
          <a:xfrm>
            <a:off x="4067944" y="404664"/>
            <a:ext cx="827088" cy="7747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8229600" cy="1143000"/>
          </a:xfrm>
        </p:spPr>
        <p:txBody>
          <a:bodyPr>
            <a:normAutofit/>
          </a:bodyPr>
          <a:lstStyle/>
          <a:p>
            <a:pPr lvl="0" eaLnBrk="1" fontAlgn="auto" hangingPunct="1">
              <a:spcAft>
                <a:spcPts val="0"/>
              </a:spcAft>
              <a:defRPr/>
            </a:pPr>
            <a:r>
              <a:rPr lang="en-US" sz="4400" b="1" dirty="0" smtClean="0">
                <a:solidFill>
                  <a:schemeClr val="tx2">
                    <a:lumMod val="75000"/>
                  </a:schemeClr>
                </a:solidFill>
              </a:rPr>
              <a:t>Innovation systems concept</a:t>
            </a:r>
            <a:endParaRPr lang="en-GB" sz="4400" b="1" dirty="0">
              <a:solidFill>
                <a:schemeClr val="tx2">
                  <a:lumMod val="75000"/>
                </a:schemeClr>
              </a:solidFill>
            </a:endParaRPr>
          </a:p>
        </p:txBody>
      </p:sp>
      <p:sp>
        <p:nvSpPr>
          <p:cNvPr id="5" name="Text Placeholder 4"/>
          <p:cNvSpPr>
            <a:spLocks noGrp="1"/>
          </p:cNvSpPr>
          <p:nvPr>
            <p:ph type="body" idx="1"/>
          </p:nvPr>
        </p:nvSpPr>
        <p:spPr>
          <a:xfrm>
            <a:off x="285720" y="1500174"/>
            <a:ext cx="4357718" cy="711200"/>
          </a:xfrm>
        </p:spPr>
        <p:txBody>
          <a:bodyPr/>
          <a:lstStyle/>
          <a:p>
            <a:pPr>
              <a:defRPr/>
            </a:pPr>
            <a:r>
              <a:rPr lang="en-US" dirty="0" smtClean="0">
                <a:solidFill>
                  <a:schemeClr val="bg1"/>
                </a:solidFill>
              </a:rPr>
              <a:t>Definition</a:t>
            </a:r>
            <a:endParaRPr lang="en-US" dirty="0">
              <a:solidFill>
                <a:schemeClr val="bg1"/>
              </a:solidFill>
            </a:endParaRPr>
          </a:p>
        </p:txBody>
      </p:sp>
      <p:sp>
        <p:nvSpPr>
          <p:cNvPr id="3" name="Content Placeholder 2"/>
          <p:cNvSpPr>
            <a:spLocks noGrp="1"/>
          </p:cNvSpPr>
          <p:nvPr>
            <p:ph sz="half" idx="2"/>
          </p:nvPr>
        </p:nvSpPr>
        <p:spPr>
          <a:xfrm>
            <a:off x="285720" y="2214554"/>
            <a:ext cx="4357718" cy="4214818"/>
          </a:xfrm>
          <a:ln>
            <a:solidFill>
              <a:srgbClr val="FF0000"/>
            </a:solidFill>
          </a:ln>
        </p:spPr>
        <p:txBody>
          <a:bodyPr>
            <a:normAutofit fontScale="92500" lnSpcReduction="10000"/>
          </a:bodyPr>
          <a:lstStyle/>
          <a:p>
            <a:r>
              <a:rPr lang="en-GB" dirty="0" smtClean="0">
                <a:latin typeface="Arial" charset="0"/>
              </a:rPr>
              <a:t>A </a:t>
            </a:r>
            <a:r>
              <a:rPr lang="en-GB" b="1" dirty="0" smtClean="0">
                <a:latin typeface="Arial" charset="0"/>
              </a:rPr>
              <a:t>network</a:t>
            </a:r>
            <a:r>
              <a:rPr lang="en-GB" dirty="0" smtClean="0">
                <a:latin typeface="Arial" charset="0"/>
              </a:rPr>
              <a:t> of organizations, enterprises and individuals </a:t>
            </a:r>
          </a:p>
          <a:p>
            <a:r>
              <a:rPr lang="en-GB" dirty="0" smtClean="0">
                <a:latin typeface="Arial" charset="0"/>
              </a:rPr>
              <a:t>focused on </a:t>
            </a:r>
            <a:r>
              <a:rPr lang="en-GB" b="1" dirty="0" smtClean="0">
                <a:latin typeface="Arial" charset="0"/>
              </a:rPr>
              <a:t>bringing new products, new processes and new forms of organization</a:t>
            </a:r>
            <a:r>
              <a:rPr lang="en-GB" dirty="0" smtClean="0">
                <a:latin typeface="Arial" charset="0"/>
              </a:rPr>
              <a:t> into </a:t>
            </a:r>
            <a:r>
              <a:rPr lang="en-GB" b="1" dirty="0" smtClean="0">
                <a:latin typeface="Arial" charset="0"/>
              </a:rPr>
              <a:t>social and economic use</a:t>
            </a:r>
            <a:r>
              <a:rPr lang="en-GB" dirty="0" smtClean="0">
                <a:latin typeface="Arial" charset="0"/>
              </a:rPr>
              <a:t>. </a:t>
            </a:r>
          </a:p>
          <a:p>
            <a:r>
              <a:rPr lang="en-GB" b="1" dirty="0" smtClean="0">
                <a:latin typeface="Arial" charset="0"/>
              </a:rPr>
              <a:t>interactions</a:t>
            </a:r>
            <a:r>
              <a:rPr lang="en-GB" dirty="0" smtClean="0">
                <a:latin typeface="Arial" charset="0"/>
              </a:rPr>
              <a:t> with institutions and policies that </a:t>
            </a:r>
            <a:r>
              <a:rPr lang="en-GB" b="1" dirty="0" smtClean="0">
                <a:latin typeface="Arial" charset="0"/>
              </a:rPr>
              <a:t>affect their behaviour and performance</a:t>
            </a:r>
            <a:r>
              <a:rPr lang="en-GB" dirty="0" smtClean="0">
                <a:latin typeface="Arial" charset="0"/>
              </a:rPr>
              <a:t>.</a:t>
            </a:r>
            <a:endParaRPr lang="en-GB" dirty="0">
              <a:latin typeface="Arial" charset="0"/>
            </a:endParaRPr>
          </a:p>
        </p:txBody>
      </p:sp>
      <p:sp>
        <p:nvSpPr>
          <p:cNvPr id="6" name="Text Placeholder 5"/>
          <p:cNvSpPr>
            <a:spLocks noGrp="1"/>
          </p:cNvSpPr>
          <p:nvPr>
            <p:ph type="body" sz="quarter" idx="3"/>
          </p:nvPr>
        </p:nvSpPr>
        <p:spPr>
          <a:xfrm>
            <a:off x="4643438" y="1500175"/>
            <a:ext cx="4041775" cy="714380"/>
          </a:xfrm>
        </p:spPr>
        <p:txBody>
          <a:bodyPr/>
          <a:lstStyle/>
          <a:p>
            <a:pPr>
              <a:defRPr/>
            </a:pPr>
            <a:r>
              <a:rPr lang="en-US" dirty="0" smtClean="0">
                <a:solidFill>
                  <a:schemeClr val="bg1"/>
                </a:solidFill>
              </a:rPr>
              <a:t>Drivers</a:t>
            </a:r>
            <a:endParaRPr lang="en-US" dirty="0">
              <a:solidFill>
                <a:schemeClr val="bg1"/>
              </a:solidFill>
            </a:endParaRPr>
          </a:p>
        </p:txBody>
      </p:sp>
      <p:sp>
        <p:nvSpPr>
          <p:cNvPr id="7" name="Content Placeholder 6"/>
          <p:cNvSpPr>
            <a:spLocks noGrp="1"/>
          </p:cNvSpPr>
          <p:nvPr>
            <p:ph sz="quarter" idx="4"/>
          </p:nvPr>
        </p:nvSpPr>
        <p:spPr>
          <a:xfrm>
            <a:off x="4645025" y="2214555"/>
            <a:ext cx="4041775" cy="4238634"/>
          </a:xfrm>
          <a:ln>
            <a:solidFill>
              <a:srgbClr val="FF0000"/>
            </a:solidFill>
          </a:ln>
        </p:spPr>
        <p:txBody>
          <a:bodyPr/>
          <a:lstStyle/>
          <a:p>
            <a:pPr>
              <a:defRPr/>
            </a:pPr>
            <a:r>
              <a:rPr lang="en-US" dirty="0" smtClean="0"/>
              <a:t>Market</a:t>
            </a:r>
          </a:p>
          <a:p>
            <a:pPr>
              <a:defRPr/>
            </a:pPr>
            <a:r>
              <a:rPr lang="en-US" dirty="0" smtClean="0"/>
              <a:t>Environmental factors (Climate change)</a:t>
            </a:r>
          </a:p>
          <a:p>
            <a:pPr>
              <a:defRPr/>
            </a:pPr>
            <a:r>
              <a:rPr lang="en-US" dirty="0" smtClean="0"/>
              <a:t>Policy and legal frameworks</a:t>
            </a:r>
          </a:p>
          <a:p>
            <a:pPr>
              <a:defRPr/>
            </a:pPr>
            <a:r>
              <a:rPr lang="en-US" dirty="0" smtClean="0"/>
              <a:t>Science and technology</a:t>
            </a:r>
          </a:p>
          <a:p>
            <a:pPr>
              <a:defRPr/>
            </a:pPr>
            <a:r>
              <a:rPr lang="en-US" dirty="0" smtClean="0"/>
              <a:t>Infrastructure</a:t>
            </a:r>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4"/>
          <p:cNvSpPr>
            <a:spLocks noChangeArrowheads="1"/>
          </p:cNvSpPr>
          <p:nvPr/>
        </p:nvSpPr>
        <p:spPr bwMode="auto">
          <a:xfrm>
            <a:off x="1428750" y="428625"/>
            <a:ext cx="6913563" cy="5805488"/>
          </a:xfrm>
          <a:prstGeom prst="ellipse">
            <a:avLst/>
          </a:prstGeom>
          <a:solidFill>
            <a:schemeClr val="bg2"/>
          </a:solidFill>
          <a:ln w="9525">
            <a:solidFill>
              <a:schemeClr val="tx1"/>
            </a:solidFill>
            <a:round/>
            <a:headEnd/>
            <a:tailEnd/>
          </a:ln>
        </p:spPr>
        <p:txBody>
          <a:bodyPr wrap="none" anchor="ctr"/>
          <a:lstStyle/>
          <a:p>
            <a:pPr algn="ctr"/>
            <a:endParaRPr lang="it-IT">
              <a:latin typeface="Calibri" pitchFamily="34" charset="0"/>
            </a:endParaRPr>
          </a:p>
        </p:txBody>
      </p:sp>
      <p:sp>
        <p:nvSpPr>
          <p:cNvPr id="21507" name="Oval 5"/>
          <p:cNvSpPr>
            <a:spLocks noChangeArrowheads="1"/>
          </p:cNvSpPr>
          <p:nvPr/>
        </p:nvSpPr>
        <p:spPr bwMode="auto">
          <a:xfrm>
            <a:off x="2916238" y="1341438"/>
            <a:ext cx="4895850" cy="4537075"/>
          </a:xfrm>
          <a:prstGeom prst="ellipse">
            <a:avLst/>
          </a:prstGeom>
          <a:solidFill>
            <a:srgbClr val="FFC000"/>
          </a:solidFill>
          <a:ln w="9525">
            <a:solidFill>
              <a:schemeClr val="tx1"/>
            </a:solidFill>
            <a:round/>
            <a:headEnd/>
            <a:tailEnd/>
          </a:ln>
        </p:spPr>
        <p:txBody>
          <a:bodyPr wrap="none" anchor="ctr"/>
          <a:lstStyle/>
          <a:p>
            <a:pPr algn="ctr"/>
            <a:endParaRPr lang="it-IT">
              <a:latin typeface="Calibri" pitchFamily="34" charset="0"/>
            </a:endParaRPr>
          </a:p>
        </p:txBody>
      </p:sp>
      <p:sp>
        <p:nvSpPr>
          <p:cNvPr id="3077" name="Oval 9"/>
          <p:cNvSpPr>
            <a:spLocks noChangeArrowheads="1"/>
          </p:cNvSpPr>
          <p:nvPr/>
        </p:nvSpPr>
        <p:spPr bwMode="auto">
          <a:xfrm>
            <a:off x="5795963" y="3933825"/>
            <a:ext cx="1368425" cy="1203325"/>
          </a:xfrm>
          <a:prstGeom prst="ellipse">
            <a:avLst/>
          </a:prstGeom>
          <a:solidFill>
            <a:schemeClr val="accent4">
              <a:lumMod val="40000"/>
              <a:lumOff val="60000"/>
            </a:schemeClr>
          </a:solidFill>
          <a:ln w="9525">
            <a:solidFill>
              <a:schemeClr val="tx1"/>
            </a:solidFill>
            <a:round/>
            <a:headEnd/>
            <a:tailEnd/>
          </a:ln>
        </p:spPr>
        <p:txBody>
          <a:bodyPr wrap="none" anchor="ctr"/>
          <a:lstStyle/>
          <a:p>
            <a:pPr algn="ctr">
              <a:defRPr/>
            </a:pPr>
            <a:r>
              <a:rPr lang="en-US" sz="1400" b="1" dirty="0">
                <a:solidFill>
                  <a:schemeClr val="bg1"/>
                </a:solidFill>
                <a:latin typeface="+mn-lt"/>
                <a:ea typeface="Tahoma" pitchFamily="34" charset="0"/>
                <a:cs typeface="Tahoma" pitchFamily="34" charset="0"/>
              </a:rPr>
              <a:t>Education </a:t>
            </a:r>
          </a:p>
          <a:p>
            <a:pPr algn="ctr">
              <a:defRPr/>
            </a:pPr>
            <a:r>
              <a:rPr lang="en-US" sz="1400" b="1" dirty="0">
                <a:solidFill>
                  <a:schemeClr val="bg1"/>
                </a:solidFill>
                <a:latin typeface="+mn-lt"/>
                <a:ea typeface="Tahoma" pitchFamily="34" charset="0"/>
                <a:cs typeface="Tahoma" pitchFamily="34" charset="0"/>
              </a:rPr>
              <a:t>System</a:t>
            </a:r>
            <a:endParaRPr lang="en-GB" sz="1400" b="1" dirty="0">
              <a:solidFill>
                <a:schemeClr val="bg1"/>
              </a:solidFill>
              <a:latin typeface="+mn-lt"/>
              <a:ea typeface="Tahoma" pitchFamily="34" charset="0"/>
              <a:cs typeface="Tahoma" pitchFamily="34" charset="0"/>
            </a:endParaRPr>
          </a:p>
        </p:txBody>
      </p:sp>
      <p:pic>
        <p:nvPicPr>
          <p:cNvPr id="21509" name="Picture 22" descr="MCj02372800000[1]"/>
          <p:cNvPicPr>
            <a:picLocks noChangeAspect="1" noChangeArrowheads="1"/>
          </p:cNvPicPr>
          <p:nvPr/>
        </p:nvPicPr>
        <p:blipFill>
          <a:blip r:embed="rId3" cstate="print"/>
          <a:srcRect/>
          <a:stretch>
            <a:fillRect/>
          </a:stretch>
        </p:blipFill>
        <p:spPr bwMode="auto">
          <a:xfrm>
            <a:off x="5076825" y="3573463"/>
            <a:ext cx="828675" cy="722312"/>
          </a:xfrm>
          <a:prstGeom prst="rect">
            <a:avLst/>
          </a:prstGeom>
          <a:noFill/>
          <a:ln w="9525">
            <a:noFill/>
            <a:miter lim="800000"/>
            <a:headEnd/>
            <a:tailEnd/>
          </a:ln>
        </p:spPr>
      </p:pic>
      <p:sp>
        <p:nvSpPr>
          <p:cNvPr id="21510" name="Line 55"/>
          <p:cNvSpPr>
            <a:spLocks noChangeShapeType="1"/>
          </p:cNvSpPr>
          <p:nvPr/>
        </p:nvSpPr>
        <p:spPr bwMode="auto">
          <a:xfrm flipV="1">
            <a:off x="3348038" y="5013325"/>
            <a:ext cx="358775" cy="144463"/>
          </a:xfrm>
          <a:prstGeom prst="line">
            <a:avLst/>
          </a:prstGeom>
          <a:noFill/>
          <a:ln w="9525">
            <a:solidFill>
              <a:schemeClr val="tx1"/>
            </a:solidFill>
            <a:round/>
            <a:headEnd type="triangle" w="med" len="med"/>
            <a:tailEnd type="triangle" w="med" len="med"/>
          </a:ln>
        </p:spPr>
        <p:txBody>
          <a:bodyPr/>
          <a:lstStyle/>
          <a:p>
            <a:endParaRPr lang="en-US"/>
          </a:p>
        </p:txBody>
      </p:sp>
      <p:sp>
        <p:nvSpPr>
          <p:cNvPr id="21511" name="Text Box 57"/>
          <p:cNvSpPr txBox="1">
            <a:spLocks noChangeArrowheads="1"/>
          </p:cNvSpPr>
          <p:nvPr/>
        </p:nvSpPr>
        <p:spPr bwMode="auto">
          <a:xfrm>
            <a:off x="2339975" y="6491288"/>
            <a:ext cx="4333875" cy="366712"/>
          </a:xfrm>
          <a:prstGeom prst="rect">
            <a:avLst/>
          </a:prstGeom>
          <a:noFill/>
          <a:ln w="9525">
            <a:noFill/>
            <a:miter lim="800000"/>
            <a:headEnd/>
            <a:tailEnd/>
          </a:ln>
        </p:spPr>
        <p:txBody>
          <a:bodyPr wrap="none">
            <a:spAutoFit/>
          </a:bodyPr>
          <a:lstStyle/>
          <a:p>
            <a:r>
              <a:rPr lang="en-US">
                <a:solidFill>
                  <a:srgbClr val="FF3300"/>
                </a:solidFill>
                <a:latin typeface="Calibri" pitchFamily="34" charset="0"/>
              </a:rPr>
              <a:t>Government Policy &amp; Regulatory Framework</a:t>
            </a:r>
            <a:endParaRPr lang="en-GB">
              <a:solidFill>
                <a:srgbClr val="FF3300"/>
              </a:solidFill>
              <a:latin typeface="Calibri" pitchFamily="34" charset="0"/>
            </a:endParaRPr>
          </a:p>
        </p:txBody>
      </p:sp>
      <p:sp>
        <p:nvSpPr>
          <p:cNvPr id="3096" name="Text Box 58"/>
          <p:cNvSpPr txBox="1">
            <a:spLocks noChangeArrowheads="1"/>
          </p:cNvSpPr>
          <p:nvPr/>
        </p:nvSpPr>
        <p:spPr bwMode="auto">
          <a:xfrm>
            <a:off x="7380288" y="5949950"/>
            <a:ext cx="1441450" cy="523875"/>
          </a:xfrm>
          <a:prstGeom prst="rect">
            <a:avLst/>
          </a:prstGeom>
          <a:noFill/>
          <a:ln w="9525">
            <a:noFill/>
            <a:miter lim="800000"/>
            <a:headEnd/>
            <a:tailEnd/>
          </a:ln>
        </p:spPr>
        <p:txBody>
          <a:bodyPr wrap="none">
            <a:spAutoFit/>
          </a:bodyPr>
          <a:lstStyle/>
          <a:p>
            <a:pPr>
              <a:defRPr/>
            </a:pPr>
            <a:r>
              <a:rPr lang="en-US" sz="1400" i="1" dirty="0">
                <a:latin typeface="+mn-lt"/>
                <a:ea typeface="Tahoma" pitchFamily="34" charset="0"/>
                <a:cs typeface="Tahoma" pitchFamily="34" charset="0"/>
              </a:rPr>
              <a:t>Modified from:</a:t>
            </a:r>
            <a:r>
              <a:rPr lang="en-US" sz="1400" dirty="0">
                <a:latin typeface="+mn-lt"/>
                <a:ea typeface="Tahoma" pitchFamily="34" charset="0"/>
                <a:cs typeface="Tahoma" pitchFamily="34" charset="0"/>
              </a:rPr>
              <a:t> </a:t>
            </a:r>
          </a:p>
          <a:p>
            <a:pPr>
              <a:defRPr/>
            </a:pPr>
            <a:r>
              <a:rPr lang="en-US" sz="1400" dirty="0" err="1">
                <a:latin typeface="+mn-lt"/>
                <a:ea typeface="Tahoma" pitchFamily="34" charset="0"/>
                <a:cs typeface="Tahoma" pitchFamily="34" charset="0"/>
              </a:rPr>
              <a:t>Birner</a:t>
            </a:r>
            <a:r>
              <a:rPr lang="en-US" sz="1400" dirty="0">
                <a:latin typeface="+mn-lt"/>
                <a:ea typeface="Tahoma" pitchFamily="34" charset="0"/>
                <a:cs typeface="Tahoma" pitchFamily="34" charset="0"/>
              </a:rPr>
              <a:t> et al. 2006</a:t>
            </a:r>
            <a:endParaRPr lang="en-GB" sz="1400" dirty="0">
              <a:latin typeface="+mn-lt"/>
              <a:ea typeface="Tahoma" pitchFamily="34" charset="0"/>
              <a:cs typeface="Tahoma" pitchFamily="34" charset="0"/>
            </a:endParaRPr>
          </a:p>
        </p:txBody>
      </p:sp>
      <p:sp>
        <p:nvSpPr>
          <p:cNvPr id="3076" name="Oval 7"/>
          <p:cNvSpPr>
            <a:spLocks noChangeArrowheads="1"/>
          </p:cNvSpPr>
          <p:nvPr/>
        </p:nvSpPr>
        <p:spPr bwMode="auto">
          <a:xfrm>
            <a:off x="3851275" y="3933825"/>
            <a:ext cx="1368425" cy="1203325"/>
          </a:xfrm>
          <a:prstGeom prst="ellipse">
            <a:avLst/>
          </a:prstGeom>
          <a:solidFill>
            <a:schemeClr val="accent4">
              <a:lumMod val="40000"/>
              <a:lumOff val="60000"/>
            </a:schemeClr>
          </a:solidFill>
          <a:ln w="9525">
            <a:solidFill>
              <a:schemeClr val="tx1"/>
            </a:solidFill>
            <a:round/>
            <a:headEnd/>
            <a:tailEnd/>
          </a:ln>
        </p:spPr>
        <p:txBody>
          <a:bodyPr wrap="none" anchor="ctr"/>
          <a:lstStyle/>
          <a:p>
            <a:pPr algn="ctr">
              <a:defRPr/>
            </a:pPr>
            <a:r>
              <a:rPr lang="en-US" sz="1400" b="1" dirty="0" smtClean="0">
                <a:solidFill>
                  <a:schemeClr val="bg1"/>
                </a:solidFill>
                <a:latin typeface="+mn-lt"/>
                <a:ea typeface="Tahoma" pitchFamily="34" charset="0"/>
                <a:cs typeface="Tahoma" pitchFamily="34" charset="0"/>
              </a:rPr>
              <a:t>Advisory </a:t>
            </a:r>
          </a:p>
          <a:p>
            <a:pPr algn="ctr">
              <a:defRPr/>
            </a:pPr>
            <a:r>
              <a:rPr lang="en-US" sz="1400" b="1" dirty="0" smtClean="0">
                <a:solidFill>
                  <a:schemeClr val="bg1"/>
                </a:solidFill>
                <a:latin typeface="+mn-lt"/>
                <a:ea typeface="Tahoma" pitchFamily="34" charset="0"/>
                <a:cs typeface="Tahoma" pitchFamily="34" charset="0"/>
              </a:rPr>
              <a:t>Services </a:t>
            </a:r>
            <a:endParaRPr lang="en-US" sz="1400" b="1" dirty="0">
              <a:solidFill>
                <a:schemeClr val="bg1"/>
              </a:solidFill>
              <a:latin typeface="+mn-lt"/>
              <a:ea typeface="Tahoma" pitchFamily="34" charset="0"/>
              <a:cs typeface="Tahoma" pitchFamily="34" charset="0"/>
            </a:endParaRPr>
          </a:p>
          <a:p>
            <a:pPr algn="ctr">
              <a:defRPr/>
            </a:pPr>
            <a:r>
              <a:rPr lang="en-US" sz="1400" b="1" dirty="0">
                <a:solidFill>
                  <a:schemeClr val="bg1"/>
                </a:solidFill>
                <a:latin typeface="+mn-lt"/>
                <a:ea typeface="Tahoma" pitchFamily="34" charset="0"/>
                <a:cs typeface="Tahoma" pitchFamily="34" charset="0"/>
              </a:rPr>
              <a:t>System</a:t>
            </a:r>
            <a:endParaRPr lang="en-GB" sz="1400" b="1" dirty="0">
              <a:solidFill>
                <a:schemeClr val="bg1"/>
              </a:solidFill>
              <a:latin typeface="+mn-lt"/>
              <a:ea typeface="Tahoma" pitchFamily="34" charset="0"/>
              <a:cs typeface="Tahoma" pitchFamily="34" charset="0"/>
            </a:endParaRPr>
          </a:p>
        </p:txBody>
      </p:sp>
      <p:sp>
        <p:nvSpPr>
          <p:cNvPr id="21514" name="Text Box 23"/>
          <p:cNvSpPr txBox="1">
            <a:spLocks noChangeArrowheads="1"/>
          </p:cNvSpPr>
          <p:nvPr/>
        </p:nvSpPr>
        <p:spPr bwMode="auto">
          <a:xfrm>
            <a:off x="5219700" y="3357563"/>
            <a:ext cx="1582738" cy="522287"/>
          </a:xfrm>
          <a:prstGeom prst="rect">
            <a:avLst/>
          </a:prstGeom>
          <a:noFill/>
          <a:ln w="9525">
            <a:noFill/>
            <a:miter lim="800000"/>
            <a:headEnd/>
            <a:tailEnd/>
          </a:ln>
        </p:spPr>
        <p:txBody>
          <a:bodyPr>
            <a:spAutoFit/>
          </a:bodyPr>
          <a:lstStyle/>
          <a:p>
            <a:pPr algn="ctr"/>
            <a:r>
              <a:rPr lang="en-US" sz="1400" b="1"/>
              <a:t>Producers</a:t>
            </a:r>
          </a:p>
          <a:p>
            <a:pPr algn="ctr"/>
            <a:r>
              <a:rPr lang="en-US" sz="1400" b="1"/>
              <a:t>Farmers</a:t>
            </a:r>
            <a:endParaRPr lang="en-GB" sz="1400" b="1"/>
          </a:p>
        </p:txBody>
      </p:sp>
      <p:sp>
        <p:nvSpPr>
          <p:cNvPr id="3080" name="Oval 25"/>
          <p:cNvSpPr>
            <a:spLocks noChangeArrowheads="1"/>
          </p:cNvSpPr>
          <p:nvPr/>
        </p:nvSpPr>
        <p:spPr bwMode="auto">
          <a:xfrm>
            <a:off x="4859338" y="2205038"/>
            <a:ext cx="1368425" cy="1203325"/>
          </a:xfrm>
          <a:prstGeom prst="ellipse">
            <a:avLst/>
          </a:prstGeom>
          <a:solidFill>
            <a:schemeClr val="accent4">
              <a:lumMod val="40000"/>
              <a:lumOff val="60000"/>
            </a:schemeClr>
          </a:solidFill>
          <a:ln w="9525">
            <a:solidFill>
              <a:schemeClr val="tx1"/>
            </a:solidFill>
            <a:round/>
            <a:headEnd/>
            <a:tailEnd/>
          </a:ln>
        </p:spPr>
        <p:txBody>
          <a:bodyPr wrap="none" anchor="ctr"/>
          <a:lstStyle/>
          <a:p>
            <a:pPr algn="ctr">
              <a:defRPr/>
            </a:pPr>
            <a:r>
              <a:rPr lang="en-US" sz="1400" b="1" dirty="0">
                <a:solidFill>
                  <a:schemeClr val="bg1"/>
                </a:solidFill>
                <a:latin typeface="+mn-lt"/>
                <a:ea typeface="Tahoma" pitchFamily="34" charset="0"/>
                <a:cs typeface="Tahoma" pitchFamily="34" charset="0"/>
              </a:rPr>
              <a:t>Research </a:t>
            </a:r>
          </a:p>
          <a:p>
            <a:pPr algn="ctr">
              <a:defRPr/>
            </a:pPr>
            <a:r>
              <a:rPr lang="en-US" sz="1400" b="1" dirty="0">
                <a:solidFill>
                  <a:schemeClr val="bg1"/>
                </a:solidFill>
                <a:latin typeface="+mn-lt"/>
                <a:ea typeface="Tahoma" pitchFamily="34" charset="0"/>
                <a:cs typeface="Tahoma" pitchFamily="34" charset="0"/>
              </a:rPr>
              <a:t>System</a:t>
            </a:r>
            <a:endParaRPr lang="en-GB" sz="1400" b="1" dirty="0">
              <a:solidFill>
                <a:schemeClr val="bg1"/>
              </a:solidFill>
              <a:latin typeface="+mn-lt"/>
              <a:ea typeface="Tahoma" pitchFamily="34" charset="0"/>
              <a:cs typeface="Tahoma" pitchFamily="34" charset="0"/>
            </a:endParaRPr>
          </a:p>
        </p:txBody>
      </p:sp>
      <p:sp>
        <p:nvSpPr>
          <p:cNvPr id="21516" name="Text Box 31"/>
          <p:cNvSpPr txBox="1">
            <a:spLocks noChangeArrowheads="1"/>
          </p:cNvSpPr>
          <p:nvPr/>
        </p:nvSpPr>
        <p:spPr bwMode="auto">
          <a:xfrm>
            <a:off x="4140200" y="1628775"/>
            <a:ext cx="2581275" cy="581025"/>
          </a:xfrm>
          <a:prstGeom prst="rect">
            <a:avLst/>
          </a:prstGeom>
          <a:noFill/>
          <a:ln w="9525">
            <a:noFill/>
            <a:miter lim="800000"/>
            <a:headEnd/>
            <a:tailEnd/>
          </a:ln>
        </p:spPr>
        <p:txBody>
          <a:bodyPr wrap="none">
            <a:spAutoFit/>
          </a:bodyPr>
          <a:lstStyle/>
          <a:p>
            <a:r>
              <a:rPr lang="en-US" sz="1600">
                <a:latin typeface="Calibri" pitchFamily="34" charset="0"/>
              </a:rPr>
              <a:t>   </a:t>
            </a:r>
            <a:r>
              <a:rPr lang="en-US" sz="1600">
                <a:solidFill>
                  <a:srgbClr val="FF3300"/>
                </a:solidFill>
                <a:latin typeface="Calibri" pitchFamily="34" charset="0"/>
              </a:rPr>
              <a:t>Agricultural Knowledge</a:t>
            </a:r>
          </a:p>
          <a:p>
            <a:r>
              <a:rPr lang="en-US" sz="1600">
                <a:solidFill>
                  <a:srgbClr val="FF3300"/>
                </a:solidFill>
                <a:latin typeface="Calibri" pitchFamily="34" charset="0"/>
              </a:rPr>
              <a:t> &amp; Information System (AKIS</a:t>
            </a:r>
            <a:r>
              <a:rPr lang="en-US" sz="1600">
                <a:solidFill>
                  <a:srgbClr val="993300"/>
                </a:solidFill>
                <a:latin typeface="Calibri" pitchFamily="34" charset="0"/>
              </a:rPr>
              <a:t>)</a:t>
            </a:r>
            <a:endParaRPr lang="en-GB" sz="1600">
              <a:solidFill>
                <a:srgbClr val="993300"/>
              </a:solidFill>
              <a:latin typeface="Calibri" pitchFamily="34" charset="0"/>
            </a:endParaRPr>
          </a:p>
        </p:txBody>
      </p:sp>
      <p:sp>
        <p:nvSpPr>
          <p:cNvPr id="3082" name="Text Box 33"/>
          <p:cNvSpPr txBox="1">
            <a:spLocks noChangeArrowheads="1"/>
          </p:cNvSpPr>
          <p:nvPr/>
        </p:nvSpPr>
        <p:spPr bwMode="auto">
          <a:xfrm>
            <a:off x="3059113" y="908050"/>
            <a:ext cx="4176712" cy="369888"/>
          </a:xfrm>
          <a:prstGeom prst="rect">
            <a:avLst/>
          </a:prstGeom>
          <a:noFill/>
          <a:ln w="9525">
            <a:noFill/>
            <a:miter lim="800000"/>
            <a:headEnd/>
            <a:tailEnd/>
          </a:ln>
        </p:spPr>
        <p:txBody>
          <a:bodyPr>
            <a:spAutoFit/>
          </a:bodyPr>
          <a:lstStyle/>
          <a:p>
            <a:pPr>
              <a:defRPr/>
            </a:pPr>
            <a:r>
              <a:rPr lang="en-US" dirty="0">
                <a:solidFill>
                  <a:schemeClr val="accent5"/>
                </a:solidFill>
                <a:latin typeface="+mn-lt"/>
                <a:ea typeface="Tahoma" pitchFamily="34" charset="0"/>
                <a:cs typeface="Tahoma" pitchFamily="34" charset="0"/>
              </a:rPr>
              <a:t>Agricultural Innovation System </a:t>
            </a:r>
            <a:endParaRPr lang="en-GB" dirty="0">
              <a:solidFill>
                <a:schemeClr val="accent5"/>
              </a:solidFill>
              <a:latin typeface="+mn-lt"/>
              <a:ea typeface="Tahoma" pitchFamily="34" charset="0"/>
              <a:cs typeface="Tahoma" pitchFamily="34" charset="0"/>
            </a:endParaRPr>
          </a:p>
        </p:txBody>
      </p:sp>
      <p:sp>
        <p:nvSpPr>
          <p:cNvPr id="3083" name="Text Box 37"/>
          <p:cNvSpPr txBox="1">
            <a:spLocks noChangeArrowheads="1"/>
          </p:cNvSpPr>
          <p:nvPr/>
        </p:nvSpPr>
        <p:spPr bwMode="auto">
          <a:xfrm>
            <a:off x="2555875" y="1773238"/>
            <a:ext cx="1012825" cy="277812"/>
          </a:xfrm>
          <a:prstGeom prst="rect">
            <a:avLst/>
          </a:prstGeom>
          <a:noFill/>
          <a:ln w="9525">
            <a:noFill/>
            <a:miter lim="800000"/>
            <a:headEnd/>
            <a:tailEnd/>
          </a:ln>
        </p:spPr>
        <p:txBody>
          <a:bodyPr>
            <a:spAutoFit/>
          </a:bodyPr>
          <a:lstStyle/>
          <a:p>
            <a:pPr>
              <a:defRPr/>
            </a:pPr>
            <a:r>
              <a:rPr lang="en-US" sz="1200" b="1" dirty="0">
                <a:solidFill>
                  <a:schemeClr val="accent5"/>
                </a:solidFill>
                <a:latin typeface="+mn-lt"/>
                <a:ea typeface="Tahoma" pitchFamily="34" charset="0"/>
                <a:cs typeface="Tahoma" pitchFamily="34" charset="0"/>
              </a:rPr>
              <a:t>Exporters</a:t>
            </a:r>
            <a:endParaRPr lang="en-GB" sz="1200" b="1" dirty="0">
              <a:solidFill>
                <a:schemeClr val="accent5"/>
              </a:solidFill>
              <a:latin typeface="+mn-lt"/>
              <a:ea typeface="Tahoma" pitchFamily="34" charset="0"/>
              <a:cs typeface="Tahoma" pitchFamily="34" charset="0"/>
            </a:endParaRPr>
          </a:p>
        </p:txBody>
      </p:sp>
      <p:sp>
        <p:nvSpPr>
          <p:cNvPr id="3084" name="Text Box 38"/>
          <p:cNvSpPr txBox="1">
            <a:spLocks noChangeArrowheads="1"/>
          </p:cNvSpPr>
          <p:nvPr/>
        </p:nvSpPr>
        <p:spPr bwMode="auto">
          <a:xfrm>
            <a:off x="1835150" y="2349500"/>
            <a:ext cx="1624013" cy="277813"/>
          </a:xfrm>
          <a:prstGeom prst="rect">
            <a:avLst/>
          </a:prstGeom>
          <a:noFill/>
          <a:ln w="9525">
            <a:noFill/>
            <a:miter lim="800000"/>
            <a:headEnd/>
            <a:tailEnd/>
          </a:ln>
        </p:spPr>
        <p:txBody>
          <a:bodyPr>
            <a:spAutoFit/>
          </a:bodyPr>
          <a:lstStyle/>
          <a:p>
            <a:pPr>
              <a:defRPr/>
            </a:pPr>
            <a:r>
              <a:rPr lang="en-US" sz="1200" b="1" dirty="0">
                <a:solidFill>
                  <a:schemeClr val="accent5"/>
                </a:solidFill>
                <a:latin typeface="+mn-lt"/>
                <a:ea typeface="Tahoma" pitchFamily="34" charset="0"/>
                <a:cs typeface="Tahoma" pitchFamily="34" charset="0"/>
              </a:rPr>
              <a:t>Agro-Processors</a:t>
            </a:r>
            <a:endParaRPr lang="en-GB" sz="1200" b="1" dirty="0">
              <a:solidFill>
                <a:schemeClr val="accent5"/>
              </a:solidFill>
              <a:latin typeface="+mn-lt"/>
              <a:ea typeface="Tahoma" pitchFamily="34" charset="0"/>
              <a:cs typeface="Tahoma" pitchFamily="34" charset="0"/>
            </a:endParaRPr>
          </a:p>
        </p:txBody>
      </p:sp>
      <p:sp>
        <p:nvSpPr>
          <p:cNvPr id="3085" name="Text Box 39"/>
          <p:cNvSpPr txBox="1">
            <a:spLocks noChangeArrowheads="1"/>
          </p:cNvSpPr>
          <p:nvPr/>
        </p:nvSpPr>
        <p:spPr bwMode="auto">
          <a:xfrm>
            <a:off x="1692275" y="2924175"/>
            <a:ext cx="1235075" cy="461963"/>
          </a:xfrm>
          <a:prstGeom prst="rect">
            <a:avLst/>
          </a:prstGeom>
          <a:noFill/>
          <a:ln w="9525">
            <a:noFill/>
            <a:miter lim="800000"/>
            <a:headEnd/>
            <a:tailEnd/>
          </a:ln>
        </p:spPr>
        <p:txBody>
          <a:bodyPr wrap="none">
            <a:spAutoFit/>
          </a:bodyPr>
          <a:lstStyle/>
          <a:p>
            <a:pPr>
              <a:defRPr/>
            </a:pPr>
            <a:r>
              <a:rPr lang="en-US" sz="1200" b="1" dirty="0">
                <a:solidFill>
                  <a:schemeClr val="accent5"/>
                </a:solidFill>
                <a:latin typeface="+mn-lt"/>
                <a:ea typeface="Tahoma" pitchFamily="34" charset="0"/>
                <a:cs typeface="Tahoma" pitchFamily="34" charset="0"/>
              </a:rPr>
              <a:t>Producer </a:t>
            </a:r>
          </a:p>
          <a:p>
            <a:pPr>
              <a:defRPr/>
            </a:pPr>
            <a:r>
              <a:rPr lang="en-US" sz="1200" b="1" dirty="0">
                <a:solidFill>
                  <a:schemeClr val="accent5"/>
                </a:solidFill>
                <a:latin typeface="+mn-lt"/>
                <a:ea typeface="Tahoma" pitchFamily="34" charset="0"/>
                <a:cs typeface="Tahoma" pitchFamily="34" charset="0"/>
              </a:rPr>
              <a:t>Organizations</a:t>
            </a:r>
            <a:endParaRPr lang="en-GB" sz="1200" b="1" dirty="0">
              <a:solidFill>
                <a:schemeClr val="accent5"/>
              </a:solidFill>
              <a:latin typeface="+mn-lt"/>
              <a:ea typeface="Tahoma" pitchFamily="34" charset="0"/>
              <a:cs typeface="Tahoma" pitchFamily="34" charset="0"/>
            </a:endParaRPr>
          </a:p>
        </p:txBody>
      </p:sp>
      <p:sp>
        <p:nvSpPr>
          <p:cNvPr id="3086" name="Text Box 40"/>
          <p:cNvSpPr txBox="1">
            <a:spLocks noChangeArrowheads="1"/>
          </p:cNvSpPr>
          <p:nvPr/>
        </p:nvSpPr>
        <p:spPr bwMode="auto">
          <a:xfrm>
            <a:off x="1619250" y="3643313"/>
            <a:ext cx="1309688" cy="279400"/>
          </a:xfrm>
          <a:prstGeom prst="rect">
            <a:avLst/>
          </a:prstGeom>
          <a:noFill/>
          <a:ln w="9525">
            <a:noFill/>
            <a:miter lim="800000"/>
            <a:headEnd/>
            <a:tailEnd/>
          </a:ln>
        </p:spPr>
        <p:txBody>
          <a:bodyPr>
            <a:spAutoFit/>
          </a:bodyPr>
          <a:lstStyle/>
          <a:p>
            <a:pPr>
              <a:defRPr/>
            </a:pPr>
            <a:r>
              <a:rPr lang="en-US" sz="1200" b="1" dirty="0">
                <a:solidFill>
                  <a:schemeClr val="accent5"/>
                </a:solidFill>
                <a:latin typeface="+mn-lt"/>
                <a:ea typeface="Tahoma" pitchFamily="34" charset="0"/>
                <a:cs typeface="Tahoma" pitchFamily="34" charset="0"/>
              </a:rPr>
              <a:t>Input Suppliers</a:t>
            </a:r>
            <a:endParaRPr lang="en-GB" sz="1200" b="1" dirty="0">
              <a:solidFill>
                <a:schemeClr val="accent5"/>
              </a:solidFill>
              <a:latin typeface="+mn-lt"/>
              <a:ea typeface="Tahoma" pitchFamily="34" charset="0"/>
              <a:cs typeface="Tahoma" pitchFamily="34" charset="0"/>
            </a:endParaRPr>
          </a:p>
        </p:txBody>
      </p:sp>
      <p:sp>
        <p:nvSpPr>
          <p:cNvPr id="3087" name="Text Box 41"/>
          <p:cNvSpPr txBox="1">
            <a:spLocks noChangeArrowheads="1"/>
          </p:cNvSpPr>
          <p:nvPr/>
        </p:nvSpPr>
        <p:spPr bwMode="auto">
          <a:xfrm>
            <a:off x="1692275" y="4292600"/>
            <a:ext cx="1379538" cy="279400"/>
          </a:xfrm>
          <a:prstGeom prst="rect">
            <a:avLst/>
          </a:prstGeom>
          <a:noFill/>
          <a:ln w="9525">
            <a:noFill/>
            <a:miter lim="800000"/>
            <a:headEnd/>
            <a:tailEnd/>
          </a:ln>
        </p:spPr>
        <p:txBody>
          <a:bodyPr>
            <a:spAutoFit/>
          </a:bodyPr>
          <a:lstStyle/>
          <a:p>
            <a:pPr>
              <a:defRPr/>
            </a:pPr>
            <a:r>
              <a:rPr lang="en-US" sz="1200" b="1" dirty="0">
                <a:solidFill>
                  <a:schemeClr val="accent5"/>
                </a:solidFill>
                <a:latin typeface="+mn-lt"/>
                <a:ea typeface="Tahoma" pitchFamily="34" charset="0"/>
                <a:cs typeface="Tahoma" pitchFamily="34" charset="0"/>
              </a:rPr>
              <a:t>Credit Agencies</a:t>
            </a:r>
            <a:endParaRPr lang="en-GB" sz="1200" b="1" dirty="0">
              <a:solidFill>
                <a:schemeClr val="accent5"/>
              </a:solidFill>
              <a:latin typeface="+mn-lt"/>
              <a:ea typeface="Tahoma" pitchFamily="34" charset="0"/>
              <a:cs typeface="Tahoma" pitchFamily="34" charset="0"/>
            </a:endParaRPr>
          </a:p>
        </p:txBody>
      </p:sp>
      <p:sp>
        <p:nvSpPr>
          <p:cNvPr id="3088" name="Text Box 42"/>
          <p:cNvSpPr txBox="1">
            <a:spLocks noChangeArrowheads="1"/>
          </p:cNvSpPr>
          <p:nvPr/>
        </p:nvSpPr>
        <p:spPr bwMode="auto">
          <a:xfrm>
            <a:off x="2411413" y="5084763"/>
            <a:ext cx="1443037" cy="277812"/>
          </a:xfrm>
          <a:prstGeom prst="rect">
            <a:avLst/>
          </a:prstGeom>
          <a:noFill/>
          <a:ln w="9525">
            <a:noFill/>
            <a:miter lim="800000"/>
            <a:headEnd/>
            <a:tailEnd/>
          </a:ln>
        </p:spPr>
        <p:txBody>
          <a:bodyPr>
            <a:spAutoFit/>
          </a:bodyPr>
          <a:lstStyle/>
          <a:p>
            <a:pPr>
              <a:defRPr/>
            </a:pPr>
            <a:r>
              <a:rPr lang="en-US" sz="1200" b="1" dirty="0">
                <a:solidFill>
                  <a:schemeClr val="accent5"/>
                </a:solidFill>
                <a:latin typeface="+mn-lt"/>
                <a:ea typeface="Tahoma" pitchFamily="34" charset="0"/>
                <a:cs typeface="Tahoma" pitchFamily="34" charset="0"/>
              </a:rPr>
              <a:t>Land Agencies</a:t>
            </a:r>
            <a:endParaRPr lang="en-GB" sz="1200" b="1" dirty="0">
              <a:solidFill>
                <a:schemeClr val="accent5"/>
              </a:solidFill>
              <a:latin typeface="+mn-lt"/>
              <a:ea typeface="Tahoma" pitchFamily="34" charset="0"/>
              <a:cs typeface="Tahoma" pitchFamily="34" charset="0"/>
            </a:endParaRPr>
          </a:p>
        </p:txBody>
      </p:sp>
      <p:sp>
        <p:nvSpPr>
          <p:cNvPr id="21524" name="Line 47"/>
          <p:cNvSpPr>
            <a:spLocks noChangeShapeType="1"/>
          </p:cNvSpPr>
          <p:nvPr/>
        </p:nvSpPr>
        <p:spPr bwMode="auto">
          <a:xfrm>
            <a:off x="3132138" y="3213100"/>
            <a:ext cx="576262" cy="0"/>
          </a:xfrm>
          <a:prstGeom prst="line">
            <a:avLst/>
          </a:prstGeom>
          <a:noFill/>
          <a:ln w="9525">
            <a:solidFill>
              <a:schemeClr val="tx1"/>
            </a:solidFill>
            <a:round/>
            <a:headEnd type="triangle" w="med" len="med"/>
            <a:tailEnd type="triangle" w="med" len="med"/>
          </a:ln>
        </p:spPr>
        <p:txBody>
          <a:bodyPr/>
          <a:lstStyle/>
          <a:p>
            <a:endParaRPr lang="en-US"/>
          </a:p>
        </p:txBody>
      </p:sp>
      <p:sp>
        <p:nvSpPr>
          <p:cNvPr id="21525" name="Line 48"/>
          <p:cNvSpPr>
            <a:spLocks noChangeShapeType="1"/>
          </p:cNvSpPr>
          <p:nvPr/>
        </p:nvSpPr>
        <p:spPr bwMode="auto">
          <a:xfrm>
            <a:off x="3203575" y="3789363"/>
            <a:ext cx="431800" cy="0"/>
          </a:xfrm>
          <a:prstGeom prst="line">
            <a:avLst/>
          </a:prstGeom>
          <a:noFill/>
          <a:ln w="9525">
            <a:solidFill>
              <a:schemeClr val="tx1"/>
            </a:solidFill>
            <a:round/>
            <a:headEnd type="triangle" w="med" len="med"/>
            <a:tailEnd type="triangle" w="med" len="med"/>
          </a:ln>
        </p:spPr>
        <p:txBody>
          <a:bodyPr/>
          <a:lstStyle/>
          <a:p>
            <a:endParaRPr lang="en-US"/>
          </a:p>
        </p:txBody>
      </p:sp>
      <p:sp>
        <p:nvSpPr>
          <p:cNvPr id="21526" name="Line 52"/>
          <p:cNvSpPr>
            <a:spLocks noChangeShapeType="1"/>
          </p:cNvSpPr>
          <p:nvPr/>
        </p:nvSpPr>
        <p:spPr bwMode="auto">
          <a:xfrm>
            <a:off x="3708400" y="2060575"/>
            <a:ext cx="503238" cy="360363"/>
          </a:xfrm>
          <a:prstGeom prst="line">
            <a:avLst/>
          </a:prstGeom>
          <a:noFill/>
          <a:ln w="9525">
            <a:solidFill>
              <a:schemeClr val="tx1"/>
            </a:solidFill>
            <a:round/>
            <a:headEnd type="triangle" w="med" len="med"/>
            <a:tailEnd type="triangle" w="med" len="med"/>
          </a:ln>
        </p:spPr>
        <p:txBody>
          <a:bodyPr/>
          <a:lstStyle/>
          <a:p>
            <a:endParaRPr lang="en-US"/>
          </a:p>
        </p:txBody>
      </p:sp>
      <p:sp>
        <p:nvSpPr>
          <p:cNvPr id="21527" name="Line 54"/>
          <p:cNvSpPr>
            <a:spLocks noChangeShapeType="1"/>
          </p:cNvSpPr>
          <p:nvPr/>
        </p:nvSpPr>
        <p:spPr bwMode="auto">
          <a:xfrm flipV="1">
            <a:off x="3203575" y="4292600"/>
            <a:ext cx="504825" cy="144463"/>
          </a:xfrm>
          <a:prstGeom prst="line">
            <a:avLst/>
          </a:prstGeom>
          <a:noFill/>
          <a:ln w="9525">
            <a:solidFill>
              <a:schemeClr val="tx1"/>
            </a:solidFill>
            <a:round/>
            <a:headEnd type="triangle" w="med" len="med"/>
            <a:tailEnd type="triangle" w="med" len="med"/>
          </a:ln>
        </p:spPr>
        <p:txBody>
          <a:bodyPr/>
          <a:lstStyle/>
          <a:p>
            <a:endParaRPr lang="en-US"/>
          </a:p>
        </p:txBody>
      </p:sp>
      <p:sp>
        <p:nvSpPr>
          <p:cNvPr id="21528" name="Line 56"/>
          <p:cNvSpPr>
            <a:spLocks noChangeShapeType="1"/>
          </p:cNvSpPr>
          <p:nvPr/>
        </p:nvSpPr>
        <p:spPr bwMode="auto">
          <a:xfrm>
            <a:off x="3419475" y="2492375"/>
            <a:ext cx="504825" cy="144463"/>
          </a:xfrm>
          <a:prstGeom prst="line">
            <a:avLst/>
          </a:prstGeom>
          <a:noFill/>
          <a:ln w="9525">
            <a:solidFill>
              <a:schemeClr val="tx1"/>
            </a:solidFill>
            <a:round/>
            <a:headEnd type="triangle" w="med" len="med"/>
            <a:tailEnd type="triangle" w="med" len="med"/>
          </a:ln>
        </p:spPr>
        <p:txBody>
          <a:bodyPr/>
          <a:lstStyle/>
          <a:p>
            <a:endParaRPr lang="en-US"/>
          </a:p>
        </p:txBody>
      </p:sp>
      <p:sp>
        <p:nvSpPr>
          <p:cNvPr id="21529" name="Line 59"/>
          <p:cNvSpPr>
            <a:spLocks noChangeShapeType="1"/>
          </p:cNvSpPr>
          <p:nvPr/>
        </p:nvSpPr>
        <p:spPr bwMode="auto">
          <a:xfrm flipV="1">
            <a:off x="3132138" y="5516563"/>
            <a:ext cx="0" cy="792162"/>
          </a:xfrm>
          <a:prstGeom prst="line">
            <a:avLst/>
          </a:prstGeom>
          <a:noFill/>
          <a:ln w="9525">
            <a:solidFill>
              <a:schemeClr val="tx1"/>
            </a:solidFill>
            <a:round/>
            <a:headEnd/>
            <a:tailEnd type="triangle" w="med" len="med"/>
          </a:ln>
        </p:spPr>
        <p:txBody>
          <a:bodyPr/>
          <a:lstStyle/>
          <a:p>
            <a:endParaRPr lang="en-US"/>
          </a:p>
        </p:txBody>
      </p:sp>
      <p:sp>
        <p:nvSpPr>
          <p:cNvPr id="21530" name="Line 61"/>
          <p:cNvSpPr>
            <a:spLocks noChangeShapeType="1"/>
          </p:cNvSpPr>
          <p:nvPr/>
        </p:nvSpPr>
        <p:spPr bwMode="auto">
          <a:xfrm flipV="1">
            <a:off x="4500563" y="5949950"/>
            <a:ext cx="0" cy="503238"/>
          </a:xfrm>
          <a:prstGeom prst="line">
            <a:avLst/>
          </a:prstGeom>
          <a:noFill/>
          <a:ln w="9525">
            <a:solidFill>
              <a:schemeClr val="tx1"/>
            </a:solidFill>
            <a:round/>
            <a:headEnd/>
            <a:tailEnd type="triangle" w="med" len="med"/>
          </a:ln>
        </p:spPr>
        <p:txBody>
          <a:bodyPr/>
          <a:lstStyle/>
          <a:p>
            <a:endParaRPr lang="en-US"/>
          </a:p>
        </p:txBody>
      </p:sp>
      <p:sp>
        <p:nvSpPr>
          <p:cNvPr id="21531" name="Line 62"/>
          <p:cNvSpPr>
            <a:spLocks noChangeShapeType="1"/>
          </p:cNvSpPr>
          <p:nvPr/>
        </p:nvSpPr>
        <p:spPr bwMode="auto">
          <a:xfrm flipV="1">
            <a:off x="3708400" y="5805488"/>
            <a:ext cx="0" cy="647700"/>
          </a:xfrm>
          <a:prstGeom prst="line">
            <a:avLst/>
          </a:prstGeom>
          <a:noFill/>
          <a:ln w="9525">
            <a:solidFill>
              <a:schemeClr val="tx1"/>
            </a:solidFill>
            <a:round/>
            <a:headEnd/>
            <a:tailEnd type="triangle" w="med" len="med"/>
          </a:ln>
        </p:spPr>
        <p:txBody>
          <a:bodyPr/>
          <a:lstStyle/>
          <a:p>
            <a:endParaRPr lang="en-US"/>
          </a:p>
        </p:txBody>
      </p:sp>
      <p:sp>
        <p:nvSpPr>
          <p:cNvPr id="21532" name="Line 64"/>
          <p:cNvSpPr>
            <a:spLocks noChangeShapeType="1"/>
          </p:cNvSpPr>
          <p:nvPr/>
        </p:nvSpPr>
        <p:spPr bwMode="auto">
          <a:xfrm flipV="1">
            <a:off x="5724525" y="6021388"/>
            <a:ext cx="0" cy="431800"/>
          </a:xfrm>
          <a:prstGeom prst="line">
            <a:avLst/>
          </a:prstGeom>
          <a:noFill/>
          <a:ln w="9525">
            <a:solidFill>
              <a:schemeClr val="tx1"/>
            </a:solidFill>
            <a:round/>
            <a:headEnd/>
            <a:tailEnd type="triangle" w="med" len="med"/>
          </a:ln>
        </p:spPr>
        <p:txBody>
          <a:bodyPr/>
          <a:lstStyle/>
          <a:p>
            <a:endParaRPr lang="en-US"/>
          </a:p>
        </p:txBody>
      </p:sp>
      <p:sp>
        <p:nvSpPr>
          <p:cNvPr id="21533" name="Line 65"/>
          <p:cNvSpPr>
            <a:spLocks noChangeShapeType="1"/>
          </p:cNvSpPr>
          <p:nvPr/>
        </p:nvSpPr>
        <p:spPr bwMode="auto">
          <a:xfrm flipV="1">
            <a:off x="6372225" y="5734050"/>
            <a:ext cx="0" cy="574675"/>
          </a:xfrm>
          <a:prstGeom prst="line">
            <a:avLst/>
          </a:prstGeom>
          <a:noFill/>
          <a:ln w="9525">
            <a:solidFill>
              <a:schemeClr val="tx1"/>
            </a:solidFill>
            <a:round/>
            <a:headEnd/>
            <a:tailEnd type="triangle" w="med" len="med"/>
          </a:ln>
        </p:spPr>
        <p:txBody>
          <a:bodyPr/>
          <a:lstStyle/>
          <a:p>
            <a:endParaRPr lang="en-US"/>
          </a:p>
        </p:txBody>
      </p:sp>
      <p:sp>
        <p:nvSpPr>
          <p:cNvPr id="21534" name="Line 66"/>
          <p:cNvSpPr>
            <a:spLocks noChangeShapeType="1"/>
          </p:cNvSpPr>
          <p:nvPr/>
        </p:nvSpPr>
        <p:spPr bwMode="auto">
          <a:xfrm flipV="1">
            <a:off x="5076825" y="6021388"/>
            <a:ext cx="0" cy="360362"/>
          </a:xfrm>
          <a:prstGeom prst="line">
            <a:avLst/>
          </a:prstGeom>
          <a:noFill/>
          <a:ln w="9525">
            <a:solidFill>
              <a:schemeClr val="tx1"/>
            </a:solidFill>
            <a:round/>
            <a:headEnd/>
            <a:tailEnd type="triangle" w="med" len="med"/>
          </a:ln>
        </p:spPr>
        <p:txBody>
          <a:bodyPr/>
          <a:lstStyle/>
          <a:p>
            <a:endParaRPr lang="en-US"/>
          </a:p>
        </p:txBody>
      </p:sp>
      <p:sp>
        <p:nvSpPr>
          <p:cNvPr id="21535" name="Line 67"/>
          <p:cNvSpPr>
            <a:spLocks noChangeShapeType="1"/>
          </p:cNvSpPr>
          <p:nvPr/>
        </p:nvSpPr>
        <p:spPr bwMode="auto">
          <a:xfrm>
            <a:off x="5435600" y="3429000"/>
            <a:ext cx="0" cy="144463"/>
          </a:xfrm>
          <a:prstGeom prst="line">
            <a:avLst/>
          </a:prstGeom>
          <a:noFill/>
          <a:ln w="9525">
            <a:solidFill>
              <a:schemeClr val="tx1"/>
            </a:solidFill>
            <a:round/>
            <a:headEnd/>
            <a:tailEnd/>
          </a:ln>
        </p:spPr>
        <p:txBody>
          <a:bodyPr/>
          <a:lstStyle/>
          <a:p>
            <a:endParaRPr lang="en-US"/>
          </a:p>
        </p:txBody>
      </p:sp>
      <p:sp>
        <p:nvSpPr>
          <p:cNvPr id="21536" name="Line 69"/>
          <p:cNvSpPr>
            <a:spLocks noChangeShapeType="1"/>
          </p:cNvSpPr>
          <p:nvPr/>
        </p:nvSpPr>
        <p:spPr bwMode="auto">
          <a:xfrm flipV="1">
            <a:off x="4787900" y="4076700"/>
            <a:ext cx="215900" cy="71438"/>
          </a:xfrm>
          <a:prstGeom prst="line">
            <a:avLst/>
          </a:prstGeom>
          <a:noFill/>
          <a:ln w="9525">
            <a:solidFill>
              <a:schemeClr val="tx1"/>
            </a:solidFill>
            <a:round/>
            <a:headEnd/>
            <a:tailEnd/>
          </a:ln>
        </p:spPr>
        <p:txBody>
          <a:bodyPr/>
          <a:lstStyle/>
          <a:p>
            <a:endParaRPr lang="en-US"/>
          </a:p>
        </p:txBody>
      </p:sp>
      <p:sp>
        <p:nvSpPr>
          <p:cNvPr id="21537" name="Line 71"/>
          <p:cNvSpPr>
            <a:spLocks noChangeShapeType="1"/>
          </p:cNvSpPr>
          <p:nvPr/>
        </p:nvSpPr>
        <p:spPr bwMode="auto">
          <a:xfrm>
            <a:off x="5795963" y="4149725"/>
            <a:ext cx="215900" cy="71438"/>
          </a:xfrm>
          <a:prstGeom prst="line">
            <a:avLst/>
          </a:prstGeom>
          <a:noFill/>
          <a:ln w="9525">
            <a:solidFill>
              <a:schemeClr val="tx1"/>
            </a:solidFill>
            <a:round/>
            <a:headEnd/>
            <a:tailEnd/>
          </a:ln>
        </p:spPr>
        <p:txBody>
          <a:bodyPr/>
          <a:lstStyle/>
          <a:p>
            <a:endParaRPr lang="en-US"/>
          </a:p>
        </p:txBody>
      </p:sp>
      <p:sp>
        <p:nvSpPr>
          <p:cNvPr id="21538" name="Text Box 73"/>
          <p:cNvSpPr txBox="1">
            <a:spLocks noChangeArrowheads="1"/>
          </p:cNvSpPr>
          <p:nvPr/>
        </p:nvSpPr>
        <p:spPr bwMode="auto">
          <a:xfrm>
            <a:off x="2498725" y="188913"/>
            <a:ext cx="184150" cy="366712"/>
          </a:xfrm>
          <a:prstGeom prst="rect">
            <a:avLst/>
          </a:prstGeom>
          <a:noFill/>
          <a:ln w="9525">
            <a:noFill/>
            <a:miter lim="800000"/>
            <a:headEnd/>
            <a:tailEnd/>
          </a:ln>
        </p:spPr>
        <p:txBody>
          <a:bodyPr wrap="none">
            <a:spAutoFit/>
          </a:bodyPr>
          <a:lstStyle/>
          <a:p>
            <a:endParaRPr lang="it-IT">
              <a:latin typeface="Calibri" pitchFamily="34" charset="0"/>
            </a:endParaRPr>
          </a:p>
        </p:txBody>
      </p:sp>
      <p:sp>
        <p:nvSpPr>
          <p:cNvPr id="21539" name="Line 83"/>
          <p:cNvSpPr>
            <a:spLocks noChangeShapeType="1"/>
          </p:cNvSpPr>
          <p:nvPr/>
        </p:nvSpPr>
        <p:spPr bwMode="auto">
          <a:xfrm>
            <a:off x="6156325" y="3068638"/>
            <a:ext cx="720725" cy="936625"/>
          </a:xfrm>
          <a:prstGeom prst="line">
            <a:avLst/>
          </a:prstGeom>
          <a:noFill/>
          <a:ln w="9525">
            <a:solidFill>
              <a:schemeClr val="tx1"/>
            </a:solidFill>
            <a:round/>
            <a:headEnd type="triangle" w="med" len="med"/>
            <a:tailEnd type="triangle" w="med" len="med"/>
          </a:ln>
        </p:spPr>
        <p:txBody>
          <a:bodyPr/>
          <a:lstStyle/>
          <a:p>
            <a:endParaRPr lang="en-US"/>
          </a:p>
        </p:txBody>
      </p:sp>
      <p:sp>
        <p:nvSpPr>
          <p:cNvPr id="21540" name="Line 84"/>
          <p:cNvSpPr>
            <a:spLocks noChangeShapeType="1"/>
          </p:cNvSpPr>
          <p:nvPr/>
        </p:nvSpPr>
        <p:spPr bwMode="auto">
          <a:xfrm flipV="1">
            <a:off x="4211638" y="3141663"/>
            <a:ext cx="576262" cy="792162"/>
          </a:xfrm>
          <a:prstGeom prst="line">
            <a:avLst/>
          </a:prstGeom>
          <a:noFill/>
          <a:ln w="9525">
            <a:solidFill>
              <a:schemeClr val="tx1"/>
            </a:solidFill>
            <a:round/>
            <a:headEnd type="triangle" w="med" len="med"/>
            <a:tailEnd type="triangle" w="med" len="med"/>
          </a:ln>
        </p:spPr>
        <p:txBody>
          <a:bodyPr/>
          <a:lstStyle/>
          <a:p>
            <a:endParaRPr lang="en-US"/>
          </a:p>
        </p:txBody>
      </p:sp>
      <p:sp>
        <p:nvSpPr>
          <p:cNvPr id="21541" name="Line 85"/>
          <p:cNvSpPr>
            <a:spLocks noChangeShapeType="1"/>
          </p:cNvSpPr>
          <p:nvPr/>
        </p:nvSpPr>
        <p:spPr bwMode="auto">
          <a:xfrm>
            <a:off x="4932363" y="5229225"/>
            <a:ext cx="1296987" cy="0"/>
          </a:xfrm>
          <a:prstGeom prst="line">
            <a:avLst/>
          </a:prstGeom>
          <a:noFill/>
          <a:ln w="9525">
            <a:solidFill>
              <a:schemeClr val="tx1"/>
            </a:solidFill>
            <a:round/>
            <a:headEnd type="triangle" w="med" len="med"/>
            <a:tailEnd type="triangle" w="med" len="med"/>
          </a:ln>
        </p:spPr>
        <p:txBody>
          <a:bodyPr/>
          <a:lstStyle/>
          <a:p>
            <a:endParaRPr lang="en-US"/>
          </a:p>
        </p:txBody>
      </p:sp>
      <p:sp>
        <p:nvSpPr>
          <p:cNvPr id="21542" name="Text Box 86"/>
          <p:cNvSpPr txBox="1">
            <a:spLocks noChangeArrowheads="1"/>
          </p:cNvSpPr>
          <p:nvPr/>
        </p:nvSpPr>
        <p:spPr bwMode="auto">
          <a:xfrm>
            <a:off x="2895600" y="1216025"/>
            <a:ext cx="247650" cy="366713"/>
          </a:xfrm>
          <a:prstGeom prst="rect">
            <a:avLst/>
          </a:prstGeom>
          <a:noFill/>
          <a:ln w="9525">
            <a:noFill/>
            <a:miter lim="800000"/>
            <a:headEnd/>
            <a:tailEnd/>
          </a:ln>
        </p:spPr>
        <p:txBody>
          <a:bodyPr wrap="none">
            <a:spAutoFit/>
          </a:bodyPr>
          <a:lstStyle/>
          <a:p>
            <a:r>
              <a:rPr lang="en-US">
                <a:latin typeface="Calibri" pitchFamily="34" charset="0"/>
              </a:rPr>
              <a:t> </a:t>
            </a:r>
            <a:endParaRPr lang="en-GB">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547813" y="765175"/>
            <a:ext cx="5903912" cy="1107996"/>
          </a:xfrm>
          <a:prstGeom prst="rect">
            <a:avLst/>
          </a:prstGeom>
          <a:noFill/>
          <a:ln w="9525">
            <a:solidFill>
              <a:schemeClr val="tx1"/>
            </a:solidFill>
            <a:miter lim="800000"/>
            <a:headEnd/>
            <a:tailEnd/>
          </a:ln>
        </p:spPr>
        <p:txBody>
          <a:bodyPr>
            <a:spAutoFit/>
          </a:bodyPr>
          <a:lstStyle/>
          <a:p>
            <a:pPr algn="ctr"/>
            <a:r>
              <a:rPr lang="en-US" sz="2400" b="1" dirty="0">
                <a:solidFill>
                  <a:schemeClr val="accent2">
                    <a:lumMod val="75000"/>
                  </a:schemeClr>
                </a:solidFill>
                <a:effectLst>
                  <a:outerShdw blurRad="38100" dist="38100" dir="2700000" algn="tl">
                    <a:srgbClr val="000000">
                      <a:alpha val="43137"/>
                    </a:srgbClr>
                  </a:outerShdw>
                </a:effectLst>
                <a:latin typeface="Arial" charset="0"/>
              </a:rPr>
              <a:t>Demand </a:t>
            </a:r>
          </a:p>
          <a:p>
            <a:pPr algn="ctr"/>
            <a:r>
              <a:rPr lang="en-US" sz="1400" dirty="0">
                <a:latin typeface="Arial" charset="0"/>
              </a:rPr>
              <a:t>Consumers (food, agro-industrial) </a:t>
            </a:r>
          </a:p>
          <a:p>
            <a:pPr algn="ctr"/>
            <a:r>
              <a:rPr lang="en-US" sz="1400" dirty="0">
                <a:latin typeface="Arial" charset="0"/>
              </a:rPr>
              <a:t>Export markets</a:t>
            </a:r>
          </a:p>
          <a:p>
            <a:pPr algn="ctr"/>
            <a:r>
              <a:rPr lang="en-US" sz="1400" dirty="0">
                <a:latin typeface="Arial" charset="0"/>
              </a:rPr>
              <a:t>Policy-makers</a:t>
            </a:r>
            <a:endParaRPr lang="en-GB" sz="1400" dirty="0">
              <a:latin typeface="Arial" charset="0"/>
            </a:endParaRPr>
          </a:p>
        </p:txBody>
      </p:sp>
      <p:sp>
        <p:nvSpPr>
          <p:cNvPr id="22531" name="Text Box 3"/>
          <p:cNvSpPr txBox="1">
            <a:spLocks noChangeArrowheads="1"/>
          </p:cNvSpPr>
          <p:nvPr/>
        </p:nvSpPr>
        <p:spPr bwMode="auto">
          <a:xfrm>
            <a:off x="6300788" y="2205038"/>
            <a:ext cx="2462533" cy="2185214"/>
          </a:xfrm>
          <a:prstGeom prst="rect">
            <a:avLst/>
          </a:prstGeom>
          <a:noFill/>
          <a:ln w="9525">
            <a:solidFill>
              <a:schemeClr val="tx1"/>
            </a:solidFill>
            <a:miter lim="800000"/>
            <a:headEnd/>
            <a:tailEnd/>
          </a:ln>
        </p:spPr>
        <p:txBody>
          <a:bodyPr wrap="none">
            <a:spAutoFit/>
          </a:bodyPr>
          <a:lstStyle/>
          <a:p>
            <a:pPr algn="ctr"/>
            <a:r>
              <a:rPr lang="en-US" sz="2400" b="1" dirty="0">
                <a:solidFill>
                  <a:srgbClr val="00B0F0"/>
                </a:solidFill>
                <a:effectLst>
                  <a:outerShdw blurRad="38100" dist="38100" dir="2700000" algn="tl">
                    <a:srgbClr val="000000">
                      <a:alpha val="43137"/>
                    </a:srgbClr>
                  </a:outerShdw>
                </a:effectLst>
                <a:latin typeface="Arial" charset="0"/>
              </a:rPr>
              <a:t>Research</a:t>
            </a:r>
            <a:r>
              <a:rPr lang="en-US" sz="2400" dirty="0">
                <a:solidFill>
                  <a:srgbClr val="00B0F0"/>
                </a:solidFill>
                <a:effectLst>
                  <a:outerShdw blurRad="38100" dist="38100" dir="2700000" algn="tl">
                    <a:srgbClr val="000000">
                      <a:alpha val="43137"/>
                    </a:srgbClr>
                  </a:outerShdw>
                </a:effectLst>
                <a:latin typeface="Arial" charset="0"/>
              </a:rPr>
              <a:t> </a:t>
            </a:r>
          </a:p>
          <a:p>
            <a:pPr algn="ctr"/>
            <a:r>
              <a:rPr lang="en-US" sz="1400" dirty="0">
                <a:latin typeface="Arial" charset="0"/>
              </a:rPr>
              <a:t>(producers of knowledge)</a:t>
            </a:r>
          </a:p>
          <a:p>
            <a:pPr algn="ctr"/>
            <a:r>
              <a:rPr lang="en-US" sz="1400" dirty="0">
                <a:latin typeface="Arial" charset="0"/>
              </a:rPr>
              <a:t>NARS &amp; IARS</a:t>
            </a:r>
          </a:p>
          <a:p>
            <a:pPr algn="ctr"/>
            <a:r>
              <a:rPr lang="en-US" sz="1400" dirty="0">
                <a:latin typeface="Arial" charset="0"/>
              </a:rPr>
              <a:t>Universities &amp; colleges</a:t>
            </a:r>
          </a:p>
          <a:p>
            <a:pPr algn="ctr"/>
            <a:r>
              <a:rPr lang="en-US" sz="1400" dirty="0">
                <a:latin typeface="Arial" charset="0"/>
              </a:rPr>
              <a:t>Private research foundations</a:t>
            </a:r>
          </a:p>
          <a:p>
            <a:pPr algn="ctr"/>
            <a:r>
              <a:rPr lang="en-US" sz="1400" dirty="0">
                <a:latin typeface="Arial" charset="0"/>
              </a:rPr>
              <a:t>Private companies</a:t>
            </a:r>
          </a:p>
          <a:p>
            <a:pPr algn="ctr"/>
            <a:r>
              <a:rPr lang="en-US" sz="1400" dirty="0">
                <a:latin typeface="Arial" charset="0"/>
              </a:rPr>
              <a:t>NGOs</a:t>
            </a:r>
          </a:p>
          <a:p>
            <a:pPr algn="ctr"/>
            <a:r>
              <a:rPr lang="en-US" sz="1400" dirty="0">
                <a:latin typeface="Arial" charset="0"/>
              </a:rPr>
              <a:t>Farmer organizations</a:t>
            </a:r>
          </a:p>
          <a:p>
            <a:pPr algn="ctr"/>
            <a:endParaRPr lang="en-GB" sz="1400" dirty="0">
              <a:latin typeface="Arial" charset="0"/>
            </a:endParaRPr>
          </a:p>
        </p:txBody>
      </p:sp>
      <p:sp>
        <p:nvSpPr>
          <p:cNvPr id="22532" name="Text Box 4"/>
          <p:cNvSpPr txBox="1">
            <a:spLocks noChangeArrowheads="1"/>
          </p:cNvSpPr>
          <p:nvPr/>
        </p:nvSpPr>
        <p:spPr bwMode="auto">
          <a:xfrm>
            <a:off x="900113" y="4868863"/>
            <a:ext cx="7273925" cy="1384995"/>
          </a:xfrm>
          <a:prstGeom prst="rect">
            <a:avLst/>
          </a:prstGeom>
          <a:noFill/>
          <a:ln w="9525">
            <a:solidFill>
              <a:schemeClr val="tx1"/>
            </a:solidFill>
            <a:miter lim="800000"/>
            <a:headEnd/>
            <a:tailEnd/>
          </a:ln>
        </p:spPr>
        <p:txBody>
          <a:bodyPr>
            <a:spAutoFit/>
          </a:bodyPr>
          <a:lstStyle/>
          <a:p>
            <a:pPr algn="ctr"/>
            <a:r>
              <a:rPr lang="en-US" sz="2800" b="1" dirty="0">
                <a:solidFill>
                  <a:schemeClr val="accent2">
                    <a:lumMod val="40000"/>
                    <a:lumOff val="60000"/>
                  </a:schemeClr>
                </a:solidFill>
                <a:effectLst>
                  <a:outerShdw blurRad="38100" dist="38100" dir="2700000" algn="tl">
                    <a:srgbClr val="000000">
                      <a:alpha val="43137"/>
                    </a:srgbClr>
                  </a:outerShdw>
                </a:effectLst>
                <a:latin typeface="Arial" charset="0"/>
              </a:rPr>
              <a:t>Support structures</a:t>
            </a:r>
          </a:p>
          <a:p>
            <a:pPr algn="ctr"/>
            <a:r>
              <a:rPr lang="en-US" sz="1400" dirty="0">
                <a:latin typeface="Arial" charset="0"/>
              </a:rPr>
              <a:t>Financial system</a:t>
            </a:r>
          </a:p>
          <a:p>
            <a:pPr algn="ctr"/>
            <a:r>
              <a:rPr lang="en-US" sz="1400" dirty="0">
                <a:latin typeface="Arial" charset="0"/>
              </a:rPr>
              <a:t>Transport &amp; marketing infrastructure</a:t>
            </a:r>
          </a:p>
          <a:p>
            <a:pPr algn="ctr"/>
            <a:r>
              <a:rPr lang="en-US" sz="1400" dirty="0">
                <a:latin typeface="Arial" charset="0"/>
              </a:rPr>
              <a:t>Professional networks, trade &amp; farmer associations</a:t>
            </a:r>
          </a:p>
          <a:p>
            <a:pPr algn="ctr"/>
            <a:r>
              <a:rPr lang="en-US" sz="1400" dirty="0">
                <a:latin typeface="Arial" charset="0"/>
              </a:rPr>
              <a:t>Education system</a:t>
            </a:r>
            <a:endParaRPr lang="en-GB" sz="1400" dirty="0">
              <a:latin typeface="Arial" charset="0"/>
            </a:endParaRPr>
          </a:p>
        </p:txBody>
      </p:sp>
      <p:sp>
        <p:nvSpPr>
          <p:cNvPr id="22533" name="Text Box 5"/>
          <p:cNvSpPr txBox="1">
            <a:spLocks noChangeArrowheads="1"/>
          </p:cNvSpPr>
          <p:nvPr/>
        </p:nvSpPr>
        <p:spPr bwMode="auto">
          <a:xfrm>
            <a:off x="611188" y="2349500"/>
            <a:ext cx="2093842" cy="1908215"/>
          </a:xfrm>
          <a:prstGeom prst="rect">
            <a:avLst/>
          </a:prstGeom>
          <a:noFill/>
          <a:ln w="9525">
            <a:solidFill>
              <a:schemeClr val="tx1"/>
            </a:solidFill>
            <a:miter lim="800000"/>
            <a:headEnd/>
            <a:tailEnd/>
          </a:ln>
        </p:spPr>
        <p:txBody>
          <a:bodyPr wrap="none">
            <a:spAutoFit/>
          </a:bodyPr>
          <a:lstStyle/>
          <a:p>
            <a:pPr algn="ctr"/>
            <a:r>
              <a:rPr lang="en-US" sz="2000" b="1" dirty="0">
                <a:solidFill>
                  <a:schemeClr val="tx2">
                    <a:lumMod val="10000"/>
                  </a:schemeClr>
                </a:solidFill>
                <a:effectLst>
                  <a:outerShdw blurRad="38100" dist="38100" dir="2700000" algn="tl">
                    <a:srgbClr val="000000">
                      <a:alpha val="43137"/>
                    </a:srgbClr>
                  </a:outerShdw>
                </a:effectLst>
                <a:latin typeface="Arial" charset="0"/>
              </a:rPr>
              <a:t>Enterprises</a:t>
            </a:r>
          </a:p>
          <a:p>
            <a:pPr algn="ctr"/>
            <a:r>
              <a:rPr lang="en-US" sz="1400" dirty="0">
                <a:latin typeface="Arial" charset="0"/>
              </a:rPr>
              <a:t>(users of knowledge for </a:t>
            </a:r>
          </a:p>
          <a:p>
            <a:pPr algn="ctr"/>
            <a:r>
              <a:rPr lang="en-US" sz="1400" dirty="0">
                <a:latin typeface="Arial" charset="0"/>
              </a:rPr>
              <a:t>production/business)</a:t>
            </a:r>
          </a:p>
          <a:p>
            <a:pPr algn="ctr"/>
            <a:r>
              <a:rPr lang="en-US" sz="1400" dirty="0">
                <a:latin typeface="Arial" charset="0"/>
              </a:rPr>
              <a:t>Farmers</a:t>
            </a:r>
          </a:p>
          <a:p>
            <a:pPr algn="ctr"/>
            <a:r>
              <a:rPr lang="en-US" sz="1400" dirty="0">
                <a:latin typeface="Arial" charset="0"/>
              </a:rPr>
              <a:t>Traders</a:t>
            </a:r>
          </a:p>
          <a:p>
            <a:pPr algn="ctr"/>
            <a:r>
              <a:rPr lang="en-US" sz="1400" dirty="0">
                <a:latin typeface="Arial" charset="0"/>
              </a:rPr>
              <a:t>Input suppliers</a:t>
            </a:r>
          </a:p>
          <a:p>
            <a:pPr algn="ctr"/>
            <a:r>
              <a:rPr lang="en-US" sz="1400" dirty="0">
                <a:latin typeface="Arial" charset="0"/>
              </a:rPr>
              <a:t>Agro-processors</a:t>
            </a:r>
          </a:p>
          <a:p>
            <a:pPr algn="ctr"/>
            <a:r>
              <a:rPr lang="en-US" sz="1400" dirty="0">
                <a:latin typeface="Arial" charset="0"/>
              </a:rPr>
              <a:t>Transporters </a:t>
            </a:r>
            <a:endParaRPr lang="en-GB" sz="1400" dirty="0">
              <a:latin typeface="Arial" charset="0"/>
            </a:endParaRPr>
          </a:p>
        </p:txBody>
      </p:sp>
      <p:sp>
        <p:nvSpPr>
          <p:cNvPr id="22534" name="Text Box 6"/>
          <p:cNvSpPr txBox="1">
            <a:spLocks noChangeArrowheads="1"/>
          </p:cNvSpPr>
          <p:nvPr/>
        </p:nvSpPr>
        <p:spPr bwMode="auto">
          <a:xfrm>
            <a:off x="3563938" y="2205038"/>
            <a:ext cx="2289409" cy="2185214"/>
          </a:xfrm>
          <a:prstGeom prst="rect">
            <a:avLst/>
          </a:prstGeom>
          <a:noFill/>
          <a:ln w="9525">
            <a:solidFill>
              <a:schemeClr val="tx1"/>
            </a:solidFill>
            <a:miter lim="800000"/>
            <a:headEnd/>
            <a:tailEnd/>
          </a:ln>
        </p:spPr>
        <p:txBody>
          <a:bodyPr wrap="none">
            <a:spAutoFit/>
          </a:bodyPr>
          <a:lstStyle/>
          <a:p>
            <a:pPr algn="ctr"/>
            <a:r>
              <a:rPr lang="en-US" sz="2400" b="1" dirty="0">
                <a:solidFill>
                  <a:srgbClr val="FF0000"/>
                </a:solidFill>
                <a:effectLst>
                  <a:outerShdw blurRad="38100" dist="38100" dir="2700000" algn="tl">
                    <a:srgbClr val="000000">
                      <a:alpha val="43137"/>
                    </a:srgbClr>
                  </a:outerShdw>
                </a:effectLst>
                <a:latin typeface="Arial" charset="0"/>
              </a:rPr>
              <a:t>Intermediaries</a:t>
            </a:r>
          </a:p>
          <a:p>
            <a:pPr algn="ctr"/>
            <a:r>
              <a:rPr lang="en-US" sz="1400" dirty="0">
                <a:latin typeface="Arial" charset="0"/>
              </a:rPr>
              <a:t>(service providers)</a:t>
            </a:r>
          </a:p>
          <a:p>
            <a:pPr algn="ctr"/>
            <a:r>
              <a:rPr lang="en-US" sz="1400" dirty="0" err="1">
                <a:latin typeface="Arial" charset="0"/>
              </a:rPr>
              <a:t>Extensionists</a:t>
            </a:r>
            <a:endParaRPr lang="en-US" sz="1400" dirty="0">
              <a:latin typeface="Arial" charset="0"/>
            </a:endParaRPr>
          </a:p>
          <a:p>
            <a:pPr algn="ctr"/>
            <a:r>
              <a:rPr lang="en-US" sz="1400" dirty="0">
                <a:latin typeface="Arial" charset="0"/>
              </a:rPr>
              <a:t>NGOs</a:t>
            </a:r>
          </a:p>
          <a:p>
            <a:pPr algn="ctr"/>
            <a:r>
              <a:rPr lang="en-US" sz="1400" dirty="0">
                <a:latin typeface="Arial" charset="0"/>
              </a:rPr>
              <a:t>Consultants</a:t>
            </a:r>
          </a:p>
          <a:p>
            <a:pPr algn="ctr"/>
            <a:r>
              <a:rPr lang="en-US" sz="1400" dirty="0">
                <a:latin typeface="Arial" charset="0"/>
              </a:rPr>
              <a:t>Private companies</a:t>
            </a:r>
          </a:p>
          <a:p>
            <a:pPr algn="ctr"/>
            <a:r>
              <a:rPr lang="en-US" sz="1400" dirty="0">
                <a:latin typeface="Arial" charset="0"/>
              </a:rPr>
              <a:t>Farmer &amp; trade assoc.</a:t>
            </a:r>
          </a:p>
          <a:p>
            <a:pPr algn="ctr"/>
            <a:r>
              <a:rPr lang="en-US" sz="1400" dirty="0">
                <a:latin typeface="Arial" charset="0"/>
              </a:rPr>
              <a:t>Donors</a:t>
            </a:r>
          </a:p>
          <a:p>
            <a:pPr algn="ctr"/>
            <a:endParaRPr lang="en-GB" sz="1400" dirty="0">
              <a:latin typeface="Arial" charset="0"/>
            </a:endParaRPr>
          </a:p>
        </p:txBody>
      </p:sp>
      <p:sp>
        <p:nvSpPr>
          <p:cNvPr id="22535" name="Line 7"/>
          <p:cNvSpPr>
            <a:spLocks noChangeShapeType="1"/>
          </p:cNvSpPr>
          <p:nvPr/>
        </p:nvSpPr>
        <p:spPr bwMode="auto">
          <a:xfrm flipV="1">
            <a:off x="4140200" y="4292600"/>
            <a:ext cx="0" cy="504825"/>
          </a:xfrm>
          <a:prstGeom prst="line">
            <a:avLst/>
          </a:prstGeom>
          <a:noFill/>
          <a:ln w="9525">
            <a:solidFill>
              <a:schemeClr val="tx1"/>
            </a:solidFill>
            <a:round/>
            <a:headEnd/>
            <a:tailEnd type="triangle" w="med" len="med"/>
          </a:ln>
        </p:spPr>
        <p:txBody>
          <a:bodyPr/>
          <a:lstStyle/>
          <a:p>
            <a:endParaRPr lang="en-US"/>
          </a:p>
        </p:txBody>
      </p:sp>
      <p:sp>
        <p:nvSpPr>
          <p:cNvPr id="22536" name="Line 8"/>
          <p:cNvSpPr>
            <a:spLocks noChangeShapeType="1"/>
          </p:cNvSpPr>
          <p:nvPr/>
        </p:nvSpPr>
        <p:spPr bwMode="auto">
          <a:xfrm>
            <a:off x="4643438" y="4292600"/>
            <a:ext cx="0" cy="504825"/>
          </a:xfrm>
          <a:prstGeom prst="line">
            <a:avLst/>
          </a:prstGeom>
          <a:noFill/>
          <a:ln w="9525">
            <a:solidFill>
              <a:schemeClr val="tx1"/>
            </a:solidFill>
            <a:round/>
            <a:headEnd/>
            <a:tailEnd type="triangle" w="med" len="med"/>
          </a:ln>
        </p:spPr>
        <p:txBody>
          <a:bodyPr/>
          <a:lstStyle/>
          <a:p>
            <a:endParaRPr lang="en-US"/>
          </a:p>
        </p:txBody>
      </p:sp>
      <p:sp>
        <p:nvSpPr>
          <p:cNvPr id="22537" name="Line 9"/>
          <p:cNvSpPr>
            <a:spLocks noChangeShapeType="1"/>
          </p:cNvSpPr>
          <p:nvPr/>
        </p:nvSpPr>
        <p:spPr bwMode="auto">
          <a:xfrm>
            <a:off x="2916238" y="2997200"/>
            <a:ext cx="360362" cy="0"/>
          </a:xfrm>
          <a:prstGeom prst="line">
            <a:avLst/>
          </a:prstGeom>
          <a:noFill/>
          <a:ln w="9525">
            <a:solidFill>
              <a:schemeClr val="tx1"/>
            </a:solidFill>
            <a:round/>
            <a:headEnd/>
            <a:tailEnd type="triangle" w="med" len="med"/>
          </a:ln>
        </p:spPr>
        <p:txBody>
          <a:bodyPr/>
          <a:lstStyle/>
          <a:p>
            <a:endParaRPr lang="en-US"/>
          </a:p>
        </p:txBody>
      </p:sp>
      <p:sp>
        <p:nvSpPr>
          <p:cNvPr id="22538" name="Line 10"/>
          <p:cNvSpPr>
            <a:spLocks noChangeShapeType="1"/>
          </p:cNvSpPr>
          <p:nvPr/>
        </p:nvSpPr>
        <p:spPr bwMode="auto">
          <a:xfrm flipH="1">
            <a:off x="2916238" y="3500438"/>
            <a:ext cx="360362" cy="0"/>
          </a:xfrm>
          <a:prstGeom prst="line">
            <a:avLst/>
          </a:prstGeom>
          <a:noFill/>
          <a:ln w="9525">
            <a:solidFill>
              <a:schemeClr val="tx1"/>
            </a:solidFill>
            <a:round/>
            <a:headEnd/>
            <a:tailEnd type="triangle" w="med" len="med"/>
          </a:ln>
        </p:spPr>
        <p:txBody>
          <a:bodyPr/>
          <a:lstStyle/>
          <a:p>
            <a:endParaRPr lang="en-US"/>
          </a:p>
        </p:txBody>
      </p:sp>
      <p:sp>
        <p:nvSpPr>
          <p:cNvPr id="22539" name="Line 11"/>
          <p:cNvSpPr>
            <a:spLocks noChangeShapeType="1"/>
          </p:cNvSpPr>
          <p:nvPr/>
        </p:nvSpPr>
        <p:spPr bwMode="auto">
          <a:xfrm>
            <a:off x="5724525" y="3068638"/>
            <a:ext cx="503238" cy="0"/>
          </a:xfrm>
          <a:prstGeom prst="line">
            <a:avLst/>
          </a:prstGeom>
          <a:noFill/>
          <a:ln w="9525">
            <a:solidFill>
              <a:schemeClr val="tx1"/>
            </a:solidFill>
            <a:round/>
            <a:headEnd/>
            <a:tailEnd type="triangle" w="med" len="med"/>
          </a:ln>
        </p:spPr>
        <p:txBody>
          <a:bodyPr/>
          <a:lstStyle/>
          <a:p>
            <a:endParaRPr lang="en-US"/>
          </a:p>
        </p:txBody>
      </p:sp>
      <p:sp>
        <p:nvSpPr>
          <p:cNvPr id="22540" name="Line 12"/>
          <p:cNvSpPr>
            <a:spLocks noChangeShapeType="1"/>
          </p:cNvSpPr>
          <p:nvPr/>
        </p:nvSpPr>
        <p:spPr bwMode="auto">
          <a:xfrm flipH="1">
            <a:off x="5724525" y="3500438"/>
            <a:ext cx="503238" cy="0"/>
          </a:xfrm>
          <a:prstGeom prst="line">
            <a:avLst/>
          </a:prstGeom>
          <a:noFill/>
          <a:ln w="9525">
            <a:solidFill>
              <a:schemeClr val="tx1"/>
            </a:solidFill>
            <a:round/>
            <a:headEnd/>
            <a:tailEnd type="triangle" w="med" len="med"/>
          </a:ln>
        </p:spPr>
        <p:txBody>
          <a:bodyPr/>
          <a:lstStyle/>
          <a:p>
            <a:endParaRPr lang="en-US"/>
          </a:p>
        </p:txBody>
      </p:sp>
      <p:sp>
        <p:nvSpPr>
          <p:cNvPr id="22541" name="Line 13"/>
          <p:cNvSpPr>
            <a:spLocks noChangeShapeType="1"/>
          </p:cNvSpPr>
          <p:nvPr/>
        </p:nvSpPr>
        <p:spPr bwMode="auto">
          <a:xfrm flipH="1">
            <a:off x="7812088" y="981075"/>
            <a:ext cx="863600" cy="0"/>
          </a:xfrm>
          <a:prstGeom prst="line">
            <a:avLst/>
          </a:prstGeom>
          <a:noFill/>
          <a:ln w="9525">
            <a:solidFill>
              <a:schemeClr val="tx1"/>
            </a:solidFill>
            <a:round/>
            <a:headEnd/>
            <a:tailEnd type="triangle" w="med" len="med"/>
          </a:ln>
        </p:spPr>
        <p:txBody>
          <a:bodyPr/>
          <a:lstStyle/>
          <a:p>
            <a:endParaRPr lang="en-US"/>
          </a:p>
        </p:txBody>
      </p:sp>
      <p:sp>
        <p:nvSpPr>
          <p:cNvPr id="22542" name="Text Box 14"/>
          <p:cNvSpPr txBox="1">
            <a:spLocks noChangeArrowheads="1"/>
          </p:cNvSpPr>
          <p:nvPr/>
        </p:nvSpPr>
        <p:spPr bwMode="auto">
          <a:xfrm>
            <a:off x="7667625" y="1052513"/>
            <a:ext cx="1327150" cy="915987"/>
          </a:xfrm>
          <a:prstGeom prst="rect">
            <a:avLst/>
          </a:prstGeom>
          <a:noFill/>
          <a:ln w="9525">
            <a:noFill/>
            <a:miter lim="800000"/>
            <a:headEnd/>
            <a:tailEnd/>
          </a:ln>
        </p:spPr>
        <p:txBody>
          <a:bodyPr wrap="none">
            <a:spAutoFit/>
          </a:bodyPr>
          <a:lstStyle/>
          <a:p>
            <a:r>
              <a:rPr lang="en-US">
                <a:latin typeface="Arial" charset="0"/>
              </a:rPr>
              <a:t>Two way</a:t>
            </a:r>
          </a:p>
          <a:p>
            <a:r>
              <a:rPr lang="en-US">
                <a:latin typeface="Arial" charset="0"/>
              </a:rPr>
              <a:t>IC flows for</a:t>
            </a:r>
          </a:p>
          <a:p>
            <a:r>
              <a:rPr lang="en-US">
                <a:latin typeface="Arial" charset="0"/>
              </a:rPr>
              <a:t>innovation</a:t>
            </a:r>
            <a:endParaRPr lang="en-GB">
              <a:latin typeface="Arial" charset="0"/>
            </a:endParaRPr>
          </a:p>
        </p:txBody>
      </p:sp>
      <p:sp>
        <p:nvSpPr>
          <p:cNvPr id="22543" name="Line 15"/>
          <p:cNvSpPr>
            <a:spLocks noChangeShapeType="1"/>
          </p:cNvSpPr>
          <p:nvPr/>
        </p:nvSpPr>
        <p:spPr bwMode="auto">
          <a:xfrm flipV="1">
            <a:off x="4067175" y="1773238"/>
            <a:ext cx="0" cy="360362"/>
          </a:xfrm>
          <a:prstGeom prst="line">
            <a:avLst/>
          </a:prstGeom>
          <a:noFill/>
          <a:ln w="9525">
            <a:solidFill>
              <a:schemeClr val="tx1"/>
            </a:solidFill>
            <a:round/>
            <a:headEnd/>
            <a:tailEnd type="triangle" w="med" len="med"/>
          </a:ln>
        </p:spPr>
        <p:txBody>
          <a:bodyPr/>
          <a:lstStyle/>
          <a:p>
            <a:endParaRPr lang="en-US"/>
          </a:p>
        </p:txBody>
      </p:sp>
      <p:sp>
        <p:nvSpPr>
          <p:cNvPr id="22544" name="Line 16"/>
          <p:cNvSpPr>
            <a:spLocks noChangeShapeType="1"/>
          </p:cNvSpPr>
          <p:nvPr/>
        </p:nvSpPr>
        <p:spPr bwMode="auto">
          <a:xfrm>
            <a:off x="4643438" y="1773238"/>
            <a:ext cx="0" cy="433387"/>
          </a:xfrm>
          <a:prstGeom prst="line">
            <a:avLst/>
          </a:prstGeom>
          <a:noFill/>
          <a:ln w="9525">
            <a:solidFill>
              <a:schemeClr val="tx1"/>
            </a:solidFill>
            <a:round/>
            <a:headEnd/>
            <a:tailEnd type="triangle" w="med" len="med"/>
          </a:ln>
        </p:spPr>
        <p:txBody>
          <a:bodyPr/>
          <a:lstStyle/>
          <a:p>
            <a:endParaRPr lang="en-US"/>
          </a:p>
        </p:txBody>
      </p:sp>
      <p:sp>
        <p:nvSpPr>
          <p:cNvPr id="22545" name="Text Box 17"/>
          <p:cNvSpPr txBox="1">
            <a:spLocks noChangeArrowheads="1"/>
          </p:cNvSpPr>
          <p:nvPr/>
        </p:nvSpPr>
        <p:spPr bwMode="auto">
          <a:xfrm>
            <a:off x="0" y="0"/>
            <a:ext cx="8339912" cy="584775"/>
          </a:xfrm>
          <a:prstGeom prst="rect">
            <a:avLst/>
          </a:prstGeom>
          <a:noFill/>
          <a:ln w="9525">
            <a:noFill/>
            <a:miter lim="800000"/>
            <a:headEnd/>
            <a:tailEnd/>
          </a:ln>
        </p:spPr>
        <p:txBody>
          <a:bodyPr wrap="none">
            <a:spAutoFit/>
          </a:bodyPr>
          <a:lstStyle/>
          <a:p>
            <a:pPr algn="ctr"/>
            <a:r>
              <a:rPr lang="en-US" sz="3200" b="1" dirty="0">
                <a:solidFill>
                  <a:schemeClr val="tx2">
                    <a:lumMod val="75000"/>
                  </a:schemeClr>
                </a:solidFill>
                <a:effectLst>
                  <a:outerShdw blurRad="38100" dist="38100" dir="2700000" algn="tl">
                    <a:srgbClr val="000000">
                      <a:alpha val="43137"/>
                    </a:srgbClr>
                  </a:outerShdw>
                </a:effectLst>
                <a:latin typeface="Arial" charset="0"/>
              </a:rPr>
              <a:t>Organizations/individuals of an </a:t>
            </a:r>
            <a:r>
              <a:rPr lang="en-US" sz="3200" b="1" dirty="0" smtClean="0">
                <a:solidFill>
                  <a:schemeClr val="tx2">
                    <a:lumMod val="75000"/>
                  </a:schemeClr>
                </a:solidFill>
                <a:effectLst>
                  <a:outerShdw blurRad="38100" dist="38100" dir="2700000" algn="tl">
                    <a:srgbClr val="000000">
                      <a:alpha val="43137"/>
                    </a:srgbClr>
                  </a:outerShdw>
                </a:effectLst>
                <a:latin typeface="Arial" charset="0"/>
              </a:rPr>
              <a:t>AIS Model</a:t>
            </a:r>
            <a:endParaRPr lang="en-US" sz="3200" b="1" dirty="0">
              <a:solidFill>
                <a:schemeClr val="tx2">
                  <a:lumMod val="75000"/>
                </a:schemeClr>
              </a:solidFill>
              <a:effectLst>
                <a:outerShdw blurRad="38100" dist="38100" dir="2700000" algn="tl">
                  <a:srgbClr val="000000">
                    <a:alpha val="43137"/>
                  </a:srgbClr>
                </a:outerShdw>
              </a:effectLst>
              <a:latin typeface="Arial" charset="0"/>
            </a:endParaRPr>
          </a:p>
        </p:txBody>
      </p:sp>
      <p:sp>
        <p:nvSpPr>
          <p:cNvPr id="22546" name="Line 18"/>
          <p:cNvSpPr>
            <a:spLocks noChangeShapeType="1"/>
          </p:cNvSpPr>
          <p:nvPr/>
        </p:nvSpPr>
        <p:spPr bwMode="auto">
          <a:xfrm flipV="1">
            <a:off x="1571604" y="1928802"/>
            <a:ext cx="482620" cy="441316"/>
          </a:xfrm>
          <a:prstGeom prst="line">
            <a:avLst/>
          </a:prstGeom>
          <a:noFill/>
          <a:ln w="9525">
            <a:solidFill>
              <a:schemeClr val="tx1"/>
            </a:solidFill>
            <a:round/>
            <a:headEnd/>
            <a:tailEnd type="triangle" w="med" len="med"/>
          </a:ln>
        </p:spPr>
        <p:txBody>
          <a:bodyPr/>
          <a:lstStyle/>
          <a:p>
            <a:endParaRPr lang="en-US"/>
          </a:p>
        </p:txBody>
      </p:sp>
      <p:sp>
        <p:nvSpPr>
          <p:cNvPr id="22547" name="Line 19"/>
          <p:cNvSpPr>
            <a:spLocks noChangeShapeType="1"/>
          </p:cNvSpPr>
          <p:nvPr/>
        </p:nvSpPr>
        <p:spPr bwMode="auto">
          <a:xfrm flipH="1">
            <a:off x="2195513" y="1844675"/>
            <a:ext cx="433387" cy="431800"/>
          </a:xfrm>
          <a:prstGeom prst="line">
            <a:avLst/>
          </a:prstGeom>
          <a:noFill/>
          <a:ln w="9525">
            <a:solidFill>
              <a:schemeClr val="tx1"/>
            </a:solidFill>
            <a:round/>
            <a:headEnd/>
            <a:tailEnd type="triangle" w="med" len="med"/>
          </a:ln>
        </p:spPr>
        <p:txBody>
          <a:bodyPr/>
          <a:lstStyle/>
          <a:p>
            <a:endParaRPr lang="en-US"/>
          </a:p>
        </p:txBody>
      </p:sp>
      <p:sp>
        <p:nvSpPr>
          <p:cNvPr id="22548" name="Line 20"/>
          <p:cNvSpPr>
            <a:spLocks noChangeShapeType="1"/>
          </p:cNvSpPr>
          <p:nvPr/>
        </p:nvSpPr>
        <p:spPr bwMode="auto">
          <a:xfrm>
            <a:off x="6443663" y="1773238"/>
            <a:ext cx="649287" cy="360362"/>
          </a:xfrm>
          <a:prstGeom prst="line">
            <a:avLst/>
          </a:prstGeom>
          <a:noFill/>
          <a:ln w="9525">
            <a:solidFill>
              <a:schemeClr val="tx1"/>
            </a:solidFill>
            <a:round/>
            <a:headEnd/>
            <a:tailEnd type="triangle" w="med" len="med"/>
          </a:ln>
        </p:spPr>
        <p:txBody>
          <a:bodyPr/>
          <a:lstStyle/>
          <a:p>
            <a:endParaRPr lang="en-US"/>
          </a:p>
        </p:txBody>
      </p:sp>
      <p:sp>
        <p:nvSpPr>
          <p:cNvPr id="22549" name="Line 21"/>
          <p:cNvSpPr>
            <a:spLocks noChangeShapeType="1"/>
          </p:cNvSpPr>
          <p:nvPr/>
        </p:nvSpPr>
        <p:spPr bwMode="auto">
          <a:xfrm flipH="1" flipV="1">
            <a:off x="7019925" y="1773238"/>
            <a:ext cx="431800" cy="287337"/>
          </a:xfrm>
          <a:prstGeom prst="line">
            <a:avLst/>
          </a:prstGeom>
          <a:noFill/>
          <a:ln w="9525">
            <a:solidFill>
              <a:schemeClr val="tx1"/>
            </a:solidFill>
            <a:round/>
            <a:headEnd/>
            <a:tailEnd type="triangle" w="med" len="med"/>
          </a:ln>
        </p:spPr>
        <p:txBody>
          <a:bodyPr/>
          <a:lstStyle/>
          <a:p>
            <a:endParaRPr lang="en-US"/>
          </a:p>
        </p:txBody>
      </p:sp>
      <p:sp>
        <p:nvSpPr>
          <p:cNvPr id="22550" name="Line 22"/>
          <p:cNvSpPr>
            <a:spLocks noChangeShapeType="1"/>
          </p:cNvSpPr>
          <p:nvPr/>
        </p:nvSpPr>
        <p:spPr bwMode="auto">
          <a:xfrm flipV="1">
            <a:off x="1619250" y="4149725"/>
            <a:ext cx="0" cy="576263"/>
          </a:xfrm>
          <a:prstGeom prst="line">
            <a:avLst/>
          </a:prstGeom>
          <a:noFill/>
          <a:ln w="9525">
            <a:solidFill>
              <a:schemeClr val="tx1"/>
            </a:solidFill>
            <a:round/>
            <a:headEnd/>
            <a:tailEnd type="triangle" w="med" len="med"/>
          </a:ln>
        </p:spPr>
        <p:txBody>
          <a:bodyPr/>
          <a:lstStyle/>
          <a:p>
            <a:endParaRPr lang="en-US"/>
          </a:p>
        </p:txBody>
      </p:sp>
      <p:sp>
        <p:nvSpPr>
          <p:cNvPr id="22551" name="Line 23"/>
          <p:cNvSpPr>
            <a:spLocks noChangeShapeType="1"/>
          </p:cNvSpPr>
          <p:nvPr/>
        </p:nvSpPr>
        <p:spPr bwMode="auto">
          <a:xfrm>
            <a:off x="1908175" y="4221163"/>
            <a:ext cx="0" cy="504825"/>
          </a:xfrm>
          <a:prstGeom prst="line">
            <a:avLst/>
          </a:prstGeom>
          <a:noFill/>
          <a:ln w="9525">
            <a:solidFill>
              <a:schemeClr val="tx1"/>
            </a:solidFill>
            <a:round/>
            <a:headEnd/>
            <a:tailEnd type="triangle" w="med" len="med"/>
          </a:ln>
        </p:spPr>
        <p:txBody>
          <a:bodyPr/>
          <a:lstStyle/>
          <a:p>
            <a:endParaRPr lang="en-US"/>
          </a:p>
        </p:txBody>
      </p:sp>
      <p:sp>
        <p:nvSpPr>
          <p:cNvPr id="22552" name="Line 24"/>
          <p:cNvSpPr>
            <a:spLocks noChangeShapeType="1"/>
          </p:cNvSpPr>
          <p:nvPr/>
        </p:nvSpPr>
        <p:spPr bwMode="auto">
          <a:xfrm>
            <a:off x="7164388" y="4292600"/>
            <a:ext cx="0" cy="576263"/>
          </a:xfrm>
          <a:prstGeom prst="line">
            <a:avLst/>
          </a:prstGeom>
          <a:noFill/>
          <a:ln w="9525">
            <a:solidFill>
              <a:schemeClr val="tx1"/>
            </a:solidFill>
            <a:round/>
            <a:headEnd/>
            <a:tailEnd type="triangle" w="med" len="med"/>
          </a:ln>
        </p:spPr>
        <p:txBody>
          <a:bodyPr/>
          <a:lstStyle/>
          <a:p>
            <a:endParaRPr lang="en-US"/>
          </a:p>
        </p:txBody>
      </p:sp>
      <p:sp>
        <p:nvSpPr>
          <p:cNvPr id="22553" name="Line 25"/>
          <p:cNvSpPr>
            <a:spLocks noChangeShapeType="1"/>
          </p:cNvSpPr>
          <p:nvPr/>
        </p:nvSpPr>
        <p:spPr bwMode="auto">
          <a:xfrm flipV="1">
            <a:off x="7667625" y="4292600"/>
            <a:ext cx="0" cy="504825"/>
          </a:xfrm>
          <a:prstGeom prst="line">
            <a:avLst/>
          </a:prstGeom>
          <a:noFill/>
          <a:ln w="9525">
            <a:solidFill>
              <a:schemeClr val="tx1"/>
            </a:solidFill>
            <a:round/>
            <a:headEnd/>
            <a:tailEnd type="triangle" w="med" len="med"/>
          </a:ln>
        </p:spPr>
        <p:txBody>
          <a:bodyPr/>
          <a:lstStyle/>
          <a:p>
            <a:endParaRPr lang="en-US"/>
          </a:p>
        </p:txBody>
      </p:sp>
      <p:sp>
        <p:nvSpPr>
          <p:cNvPr id="22554" name="Line 26"/>
          <p:cNvSpPr>
            <a:spLocks noChangeShapeType="1"/>
          </p:cNvSpPr>
          <p:nvPr/>
        </p:nvSpPr>
        <p:spPr bwMode="auto">
          <a:xfrm>
            <a:off x="7812088" y="836613"/>
            <a:ext cx="863600" cy="0"/>
          </a:xfrm>
          <a:prstGeom prst="line">
            <a:avLst/>
          </a:prstGeom>
          <a:noFill/>
          <a:ln w="9525">
            <a:solidFill>
              <a:schemeClr val="tx1"/>
            </a:solidFill>
            <a:round/>
            <a:headEnd/>
            <a:tailEnd type="triangle" w="med" len="med"/>
          </a:ln>
        </p:spPr>
        <p:txBody>
          <a:bodyPr/>
          <a:lstStyle/>
          <a:p>
            <a:endParaRPr lang="en-US"/>
          </a:p>
        </p:txBody>
      </p:sp>
      <p:sp>
        <p:nvSpPr>
          <p:cNvPr id="28" name="Rectangle 27"/>
          <p:cNvSpPr/>
          <p:nvPr/>
        </p:nvSpPr>
        <p:spPr>
          <a:xfrm>
            <a:off x="4429124" y="6286520"/>
            <a:ext cx="3711272" cy="369332"/>
          </a:xfrm>
          <a:prstGeom prst="rect">
            <a:avLst/>
          </a:prstGeom>
        </p:spPr>
        <p:txBody>
          <a:bodyPr wrap="none">
            <a:spAutoFit/>
          </a:bodyPr>
          <a:lstStyle/>
          <a:p>
            <a:pPr algn="ctr"/>
            <a:r>
              <a:rPr lang="en-US" b="1" dirty="0" smtClean="0">
                <a:solidFill>
                  <a:schemeClr val="folHlink"/>
                </a:solidFill>
                <a:latin typeface="Arial" charset="0"/>
              </a:rPr>
              <a:t>(Arnold and Bell, 2001 modified)</a:t>
            </a:r>
            <a:endParaRPr lang="en-GB" b="1" dirty="0">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b="1" dirty="0" smtClean="0">
                <a:solidFill>
                  <a:schemeClr val="bg1"/>
                </a:solidFill>
              </a:rPr>
              <a:t>Knowledge</a:t>
            </a:r>
            <a:r>
              <a:rPr lang="en-US" b="1" dirty="0" smtClean="0">
                <a:solidFill>
                  <a:schemeClr val="tx1">
                    <a:lumMod val="95000"/>
                  </a:schemeClr>
                </a:solidFill>
              </a:rPr>
              <a:t> is “</a:t>
            </a:r>
            <a:r>
              <a:rPr lang="en-US" b="1" dirty="0" smtClean="0">
                <a:solidFill>
                  <a:schemeClr val="bg1"/>
                </a:solidFill>
              </a:rPr>
              <a:t>what is in people’s heads</a:t>
            </a:r>
            <a:r>
              <a:rPr lang="en-US" b="1" dirty="0" smtClean="0">
                <a:solidFill>
                  <a:schemeClr val="tx1">
                    <a:lumMod val="95000"/>
                  </a:schemeClr>
                </a:solidFill>
              </a:rPr>
              <a:t>” in a form of “know-how” (including know-how, know-what, know-who, know- why and know-when) with can be </a:t>
            </a:r>
            <a:r>
              <a:rPr lang="en-US" b="1" dirty="0" smtClean="0">
                <a:solidFill>
                  <a:srgbClr val="FFFF00"/>
                </a:solidFill>
              </a:rPr>
              <a:t>shared through human interactions, e.g. networks and communities </a:t>
            </a:r>
          </a:p>
          <a:p>
            <a:r>
              <a:rPr lang="en-US" b="1" dirty="0" smtClean="0">
                <a:solidFill>
                  <a:schemeClr val="bg1"/>
                </a:solidFill>
              </a:rPr>
              <a:t>Information vs. Knowledge</a:t>
            </a:r>
            <a:r>
              <a:rPr lang="en-US" b="1" dirty="0" smtClean="0">
                <a:solidFill>
                  <a:schemeClr val="tx1">
                    <a:lumMod val="95000"/>
                  </a:schemeClr>
                </a:solidFill>
              </a:rPr>
              <a:t>: knowledge is information, which is perceived </a:t>
            </a:r>
            <a:r>
              <a:rPr lang="en-US" b="1" i="1" u="sng" dirty="0" smtClean="0">
                <a:solidFill>
                  <a:schemeClr val="tx2">
                    <a:lumMod val="75000"/>
                  </a:schemeClr>
                </a:solidFill>
              </a:rPr>
              <a:t>valuable</a:t>
            </a:r>
            <a:r>
              <a:rPr lang="en-US" b="1" dirty="0" smtClean="0">
                <a:solidFill>
                  <a:schemeClr val="tx1">
                    <a:lumMod val="95000"/>
                  </a:schemeClr>
                </a:solidFill>
              </a:rPr>
              <a:t> by the receiver and could be put into practical use.</a:t>
            </a:r>
          </a:p>
          <a:p>
            <a:r>
              <a:rPr lang="en-US" b="1" dirty="0" smtClean="0">
                <a:solidFill>
                  <a:srgbClr val="FFC000"/>
                </a:solidFill>
                <a:effectLst>
                  <a:outerShdw blurRad="38100" dist="38100" dir="2700000" algn="tl">
                    <a:srgbClr val="000000">
                      <a:alpha val="43137"/>
                    </a:srgbClr>
                  </a:outerShdw>
                </a:effectLst>
              </a:rPr>
              <a:t>Knowledge-sharing is one of the primarily tools in FAO’s fight against hunger and is one cross-cutting element of the FAO Strategic Objectives.</a:t>
            </a:r>
          </a:p>
        </p:txBody>
      </p:sp>
      <p:sp>
        <p:nvSpPr>
          <p:cNvPr id="5" name="Title 4"/>
          <p:cNvSpPr>
            <a:spLocks noGrp="1"/>
          </p:cNvSpPr>
          <p:nvPr>
            <p:ph type="title"/>
          </p:nvPr>
        </p:nvSpPr>
        <p:spPr/>
        <p:txBody>
          <a:bodyPr>
            <a:normAutofit/>
          </a:bodyPr>
          <a:lstStyle/>
          <a:p>
            <a:r>
              <a:rPr lang="en-US" sz="3600" dirty="0" smtClean="0">
                <a:solidFill>
                  <a:srgbClr val="FF0000"/>
                </a:solidFill>
              </a:rPr>
              <a:t>Knowledge - sharing</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b="1" dirty="0" smtClean="0">
                <a:effectLst>
                  <a:outerShdw blurRad="38100" dist="38100" dir="2700000" algn="tl">
                    <a:srgbClr val="000000">
                      <a:alpha val="43137"/>
                    </a:srgbClr>
                  </a:outerShdw>
                </a:effectLst>
              </a:rPr>
              <a:t>Two-way process of  reaching mutual understanding, in which participants not only exchange (encode-decode) information, news, ideas and feelings but also create and share meaning.</a:t>
            </a:r>
          </a:p>
          <a:p>
            <a:r>
              <a:rPr lang="en-US" sz="2800" b="1" dirty="0" smtClean="0">
                <a:effectLst>
                  <a:outerShdw blurRad="38100" dist="38100" dir="2700000" algn="tl">
                    <a:srgbClr val="000000">
                      <a:alpha val="43137"/>
                    </a:srgbClr>
                  </a:outerShdw>
                </a:effectLst>
              </a:rPr>
              <a:t> In general, communication is a means of connecting people or places.</a:t>
            </a:r>
            <a:br>
              <a:rPr lang="en-US" sz="2800" b="1"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sz="2400" dirty="0" smtClean="0">
                <a:solidFill>
                  <a:schemeClr val="tx2">
                    <a:lumMod val="75000"/>
                  </a:schemeClr>
                </a:solidFill>
                <a:effectLst>
                  <a:outerShdw blurRad="38100" dist="38100" dir="2700000" algn="tl">
                    <a:srgbClr val="000000">
                      <a:alpha val="43137"/>
                    </a:srgbClr>
                  </a:outerShdw>
                </a:effectLst>
              </a:rPr>
              <a:t>Read more</a:t>
            </a:r>
            <a:r>
              <a:rPr lang="en-US" sz="2400" dirty="0" smtClean="0"/>
              <a:t>: </a:t>
            </a:r>
            <a:r>
              <a:rPr lang="en-US" sz="2400" dirty="0" smtClean="0">
                <a:hlinkClick r:id="rId2"/>
              </a:rPr>
              <a:t>http://www.businessdictionary.com/definition/communication.html#ixzz2ZrC5QqEs</a:t>
            </a:r>
            <a:endParaRPr lang="en-US" sz="2400" dirty="0"/>
          </a:p>
        </p:txBody>
      </p:sp>
      <p:sp>
        <p:nvSpPr>
          <p:cNvPr id="3" name="Title 2"/>
          <p:cNvSpPr>
            <a:spLocks noGrp="1"/>
          </p:cNvSpPr>
          <p:nvPr>
            <p:ph type="title"/>
          </p:nvPr>
        </p:nvSpPr>
        <p:spPr/>
        <p:txBody>
          <a:bodyPr/>
          <a:lstStyle/>
          <a:p>
            <a:r>
              <a:rPr lang="en-US" dirty="0" smtClean="0">
                <a:solidFill>
                  <a:srgbClr val="FF0000"/>
                </a:solidFill>
              </a:rPr>
              <a:t>Communication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3" descr="logo"/>
          <p:cNvPicPr>
            <a:picLocks noGrp="1" noChangeAspect="1" noChangeArrowheads="1"/>
          </p:cNvPicPr>
          <p:nvPr>
            <p:ph sz="quarter" idx="4294967295"/>
          </p:nvPr>
        </p:nvPicPr>
        <p:blipFill>
          <a:blip r:embed="rId3" cstate="print"/>
          <a:srcRect/>
          <a:stretch>
            <a:fillRect/>
          </a:stretch>
        </p:blipFill>
        <p:spPr>
          <a:xfrm>
            <a:off x="0" y="0"/>
            <a:ext cx="827088" cy="774700"/>
          </a:xfrm>
          <a:noFill/>
        </p:spPr>
      </p:pic>
      <p:sp>
        <p:nvSpPr>
          <p:cNvPr id="14339" name="Text Box 5"/>
          <p:cNvSpPr txBox="1">
            <a:spLocks noChangeArrowheads="1"/>
          </p:cNvSpPr>
          <p:nvPr/>
        </p:nvSpPr>
        <p:spPr bwMode="auto">
          <a:xfrm>
            <a:off x="827088" y="0"/>
            <a:ext cx="7129462" cy="779463"/>
          </a:xfrm>
          <a:prstGeom prst="rect">
            <a:avLst/>
          </a:prstGeom>
          <a:solidFill>
            <a:srgbClr val="003366"/>
          </a:solidFill>
          <a:ln w="9525">
            <a:noFill/>
            <a:miter lim="800000"/>
            <a:headEnd/>
            <a:tailEnd/>
          </a:ln>
        </p:spPr>
        <p:txBody>
          <a:bodyPr>
            <a:spAutoFit/>
          </a:bodyPr>
          <a:lstStyle/>
          <a:p>
            <a:pPr>
              <a:spcBef>
                <a:spcPct val="50000"/>
              </a:spcBef>
            </a:pPr>
            <a:r>
              <a:rPr lang="en-US" dirty="0">
                <a:solidFill>
                  <a:schemeClr val="tx2">
                    <a:lumMod val="75000"/>
                  </a:schemeClr>
                </a:solidFill>
                <a:latin typeface="Chicago" pitchFamily="34" charset="0"/>
              </a:rPr>
              <a:t>    FAO Regional Office for Europe and Central Asia (ECA)</a:t>
            </a:r>
          </a:p>
          <a:p>
            <a:pPr>
              <a:spcBef>
                <a:spcPct val="50000"/>
              </a:spcBef>
            </a:pPr>
            <a:r>
              <a:rPr lang="en-US" dirty="0">
                <a:solidFill>
                  <a:schemeClr val="tx2">
                    <a:lumMod val="75000"/>
                  </a:schemeClr>
                </a:solidFill>
                <a:hlinkClick r:id="rId4"/>
              </a:rPr>
              <a:t>http://www.fao.org/europe/en/</a:t>
            </a:r>
            <a:endParaRPr lang="en-US" dirty="0">
              <a:solidFill>
                <a:schemeClr val="tx2">
                  <a:lumMod val="75000"/>
                </a:schemeClr>
              </a:solidFill>
            </a:endParaRPr>
          </a:p>
        </p:txBody>
      </p:sp>
      <p:pic>
        <p:nvPicPr>
          <p:cNvPr id="14340" name="Picture 6" descr="REU"/>
          <p:cNvPicPr>
            <a:picLocks noGrp="1" noChangeAspect="1" noChangeArrowheads="1"/>
          </p:cNvPicPr>
          <p:nvPr>
            <p:ph sz="quarter" idx="4294967295"/>
          </p:nvPr>
        </p:nvPicPr>
        <p:blipFill>
          <a:blip r:embed="rId5" cstate="print"/>
          <a:srcRect/>
          <a:stretch>
            <a:fillRect/>
          </a:stretch>
        </p:blipFill>
        <p:spPr>
          <a:xfrm>
            <a:off x="7924800" y="0"/>
            <a:ext cx="1219200" cy="765175"/>
          </a:xfrm>
          <a:noFill/>
        </p:spPr>
      </p:pic>
      <p:sp>
        <p:nvSpPr>
          <p:cNvPr id="9" name="TextBox 8"/>
          <p:cNvSpPr txBox="1"/>
          <p:nvPr/>
        </p:nvSpPr>
        <p:spPr>
          <a:xfrm>
            <a:off x="428596" y="1000108"/>
            <a:ext cx="7358114" cy="400110"/>
          </a:xfrm>
          <a:prstGeom prst="rect">
            <a:avLst/>
          </a:prstGeom>
          <a:noFill/>
        </p:spPr>
        <p:txBody>
          <a:bodyPr>
            <a:spAutoFit/>
          </a:bodyPr>
          <a:lstStyle/>
          <a:p>
            <a:pPr>
              <a:defRPr/>
            </a:pPr>
            <a:r>
              <a:rPr lang="en-US" sz="2000" b="1" dirty="0">
                <a:ln w="12700">
                  <a:solidFill>
                    <a:schemeClr val="tx2">
                      <a:satMod val="155000"/>
                    </a:schemeClr>
                  </a:solidFill>
                  <a:prstDash val="solid"/>
                </a:ln>
                <a:effectLst>
                  <a:outerShdw blurRad="41275" dist="20320" dir="1800000" algn="tl" rotWithShape="0">
                    <a:srgbClr val="000000">
                      <a:alpha val="40000"/>
                    </a:srgbClr>
                  </a:outerShdw>
                </a:effectLst>
              </a:rPr>
              <a:t>FAO MEMBER COUNTRIES EUROPE AND CENTRAL ASIA </a:t>
            </a:r>
          </a:p>
        </p:txBody>
      </p:sp>
      <p:pic>
        <p:nvPicPr>
          <p:cNvPr id="14342" name="Content Placeholder 3" descr="map.gif"/>
          <p:cNvPicPr>
            <a:picLocks noChangeAspect="1"/>
          </p:cNvPicPr>
          <p:nvPr/>
        </p:nvPicPr>
        <p:blipFill>
          <a:blip r:embed="rId6" cstate="print"/>
          <a:srcRect/>
          <a:stretch>
            <a:fillRect/>
          </a:stretch>
        </p:blipFill>
        <p:spPr bwMode="auto">
          <a:xfrm>
            <a:off x="73025" y="1714500"/>
            <a:ext cx="6276975" cy="4714875"/>
          </a:xfrm>
          <a:prstGeom prst="rect">
            <a:avLst/>
          </a:prstGeom>
          <a:noFill/>
          <a:ln w="9525">
            <a:noFill/>
            <a:miter lim="800000"/>
            <a:headEnd/>
            <a:tailEnd/>
          </a:ln>
        </p:spPr>
      </p:pic>
      <p:sp>
        <p:nvSpPr>
          <p:cNvPr id="11" name="TextBox 10"/>
          <p:cNvSpPr txBox="1"/>
          <p:nvPr/>
        </p:nvSpPr>
        <p:spPr>
          <a:xfrm>
            <a:off x="6572250" y="1143000"/>
            <a:ext cx="2571750" cy="6124575"/>
          </a:xfrm>
          <a:prstGeom prst="rect">
            <a:avLst/>
          </a:prstGeom>
          <a:noFill/>
        </p:spPr>
        <p:txBody>
          <a:bodyPr>
            <a:spAutoFit/>
          </a:bodyPr>
          <a:lstStyle/>
          <a:p>
            <a:pPr>
              <a:defRPr/>
            </a:pPr>
            <a:r>
              <a:rPr lang="en-US" b="1" dirty="0"/>
              <a:t> </a:t>
            </a:r>
            <a:r>
              <a:rPr lang="en-US" dirty="0"/>
              <a:t/>
            </a:r>
            <a:br>
              <a:rPr lang="en-US" dirty="0"/>
            </a:br>
            <a:r>
              <a:rPr lang="en-US" sz="1400" b="1" dirty="0">
                <a:effectLst>
                  <a:outerShdw blurRad="38100" dist="38100" dir="2700000" algn="tl">
                    <a:srgbClr val="000000">
                      <a:alpha val="43137"/>
                    </a:srgbClr>
                  </a:outerShdw>
                </a:effectLst>
              </a:rPr>
              <a:t>53 member countries</a:t>
            </a:r>
          </a:p>
          <a:p>
            <a:pPr>
              <a:defRPr/>
            </a:pPr>
            <a:r>
              <a:rPr lang="en-US" sz="1200" b="1" dirty="0">
                <a:solidFill>
                  <a:srgbClr val="00B0F0"/>
                </a:solidFill>
                <a:effectLst>
                  <a:outerShdw blurRad="38100" dist="38100" dir="2700000" algn="tl">
                    <a:srgbClr val="000000">
                      <a:alpha val="43137"/>
                    </a:srgbClr>
                  </a:outerShdw>
                </a:effectLst>
                <a:hlinkClick r:id="rId7"/>
              </a:rPr>
              <a:t>Albania</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8"/>
              </a:rPr>
              <a:t>Andorra</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9"/>
              </a:rPr>
              <a:t>Armenia</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10"/>
              </a:rPr>
              <a:t>Austria</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11"/>
              </a:rPr>
              <a:t>Azerbaijan</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12"/>
              </a:rPr>
              <a:t>Belarus</a:t>
            </a:r>
            <a:r>
              <a:rPr lang="en-US" sz="1200" b="1" dirty="0">
                <a:solidFill>
                  <a:srgbClr val="00B0F0"/>
                </a:solidFill>
                <a:effectLst>
                  <a:outerShdw blurRad="38100" dist="38100" dir="2700000" algn="tl">
                    <a:srgbClr val="000000">
                      <a:alpha val="43137"/>
                    </a:srgbClr>
                  </a:outerShdw>
                </a:effectLst>
              </a:rPr>
              <a:t>,</a:t>
            </a:r>
            <a:br>
              <a:rPr lang="en-US" sz="1200" b="1" dirty="0">
                <a:solidFill>
                  <a:srgbClr val="00B0F0"/>
                </a:solidFill>
                <a:effectLst>
                  <a:outerShdw blurRad="38100" dist="38100" dir="2700000" algn="tl">
                    <a:srgbClr val="000000">
                      <a:alpha val="43137"/>
                    </a:srgbClr>
                  </a:outerShdw>
                </a:effectLst>
              </a:rPr>
            </a:br>
            <a:r>
              <a:rPr lang="en-US" sz="1200" b="1" dirty="0">
                <a:solidFill>
                  <a:srgbClr val="00B0F0"/>
                </a:solidFill>
                <a:effectLst>
                  <a:outerShdw blurRad="38100" dist="38100" dir="2700000" algn="tl">
                    <a:srgbClr val="000000">
                      <a:alpha val="43137"/>
                    </a:srgbClr>
                  </a:outerShdw>
                </a:effectLst>
                <a:hlinkClick r:id="rId13"/>
              </a:rPr>
              <a:t>Belgium</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14"/>
              </a:rPr>
              <a:t>Bosnia and Herzegovina</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15"/>
              </a:rPr>
              <a:t>Bulgaria</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16"/>
              </a:rPr>
              <a:t>Croatia</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17"/>
              </a:rPr>
              <a:t>Cyprus</a:t>
            </a:r>
            <a:r>
              <a:rPr lang="en-US" sz="1200" b="1" dirty="0">
                <a:solidFill>
                  <a:srgbClr val="00B0F0"/>
                </a:solidFill>
                <a:effectLst>
                  <a:outerShdw blurRad="38100" dist="38100" dir="2700000" algn="tl">
                    <a:srgbClr val="000000">
                      <a:alpha val="43137"/>
                    </a:srgbClr>
                  </a:outerShdw>
                </a:effectLst>
              </a:rPr>
              <a:t>,</a:t>
            </a:r>
            <a:br>
              <a:rPr lang="en-US" sz="1200" b="1" dirty="0">
                <a:solidFill>
                  <a:srgbClr val="00B0F0"/>
                </a:solidFill>
                <a:effectLst>
                  <a:outerShdw blurRad="38100" dist="38100" dir="2700000" algn="tl">
                    <a:srgbClr val="000000">
                      <a:alpha val="43137"/>
                    </a:srgbClr>
                  </a:outerShdw>
                </a:effectLst>
              </a:rPr>
            </a:br>
            <a:r>
              <a:rPr lang="en-US" sz="1200" b="1" dirty="0">
                <a:solidFill>
                  <a:srgbClr val="00B0F0"/>
                </a:solidFill>
                <a:effectLst>
                  <a:outerShdw blurRad="38100" dist="38100" dir="2700000" algn="tl">
                    <a:srgbClr val="000000">
                      <a:alpha val="43137"/>
                    </a:srgbClr>
                  </a:outerShdw>
                </a:effectLst>
                <a:hlinkClick r:id="rId18"/>
              </a:rPr>
              <a:t>Czech Republic</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19"/>
              </a:rPr>
              <a:t>Denmark</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20"/>
              </a:rPr>
              <a:t>Estonia</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21"/>
              </a:rPr>
              <a:t>Finland</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22"/>
              </a:rPr>
              <a:t>France</a:t>
            </a:r>
            <a:r>
              <a:rPr lang="en-US" sz="1200" b="1" dirty="0">
                <a:solidFill>
                  <a:srgbClr val="00B0F0"/>
                </a:solidFill>
                <a:effectLst>
                  <a:outerShdw blurRad="38100" dist="38100" dir="2700000" algn="tl">
                    <a:srgbClr val="000000">
                      <a:alpha val="43137"/>
                    </a:srgbClr>
                  </a:outerShdw>
                </a:effectLst>
              </a:rPr>
              <a:t>, </a:t>
            </a:r>
            <a:br>
              <a:rPr lang="en-US" sz="1200" b="1" dirty="0">
                <a:solidFill>
                  <a:srgbClr val="00B0F0"/>
                </a:solidFill>
                <a:effectLst>
                  <a:outerShdw blurRad="38100" dist="38100" dir="2700000" algn="tl">
                    <a:srgbClr val="000000">
                      <a:alpha val="43137"/>
                    </a:srgbClr>
                  </a:outerShdw>
                </a:effectLst>
              </a:rPr>
            </a:br>
            <a:r>
              <a:rPr lang="en-US" sz="1200" b="1" dirty="0">
                <a:solidFill>
                  <a:srgbClr val="00B0F0"/>
                </a:solidFill>
                <a:effectLst>
                  <a:outerShdw blurRad="38100" dist="38100" dir="2700000" algn="tl">
                    <a:srgbClr val="000000">
                      <a:alpha val="43137"/>
                    </a:srgbClr>
                  </a:outerShdw>
                </a:effectLst>
                <a:hlinkClick r:id="rId23"/>
              </a:rPr>
              <a:t>Georgia</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24"/>
              </a:rPr>
              <a:t>Germany</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25"/>
              </a:rPr>
              <a:t>Greece</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26"/>
              </a:rPr>
              <a:t>Hungary</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27"/>
              </a:rPr>
              <a:t>Iceland</a:t>
            </a:r>
            <a:r>
              <a:rPr lang="en-US" sz="1200" b="1" dirty="0">
                <a:solidFill>
                  <a:srgbClr val="00B0F0"/>
                </a:solidFill>
                <a:effectLst>
                  <a:outerShdw blurRad="38100" dist="38100" dir="2700000" algn="tl">
                    <a:srgbClr val="000000">
                      <a:alpha val="43137"/>
                    </a:srgbClr>
                  </a:outerShdw>
                </a:effectLst>
              </a:rPr>
              <a:t>,</a:t>
            </a:r>
            <a:br>
              <a:rPr lang="en-US" sz="1200" b="1" dirty="0">
                <a:solidFill>
                  <a:srgbClr val="00B0F0"/>
                </a:solidFill>
                <a:effectLst>
                  <a:outerShdw blurRad="38100" dist="38100" dir="2700000" algn="tl">
                    <a:srgbClr val="000000">
                      <a:alpha val="43137"/>
                    </a:srgbClr>
                  </a:outerShdw>
                </a:effectLst>
              </a:rPr>
            </a:br>
            <a:r>
              <a:rPr lang="en-US" sz="1200" b="1" dirty="0">
                <a:solidFill>
                  <a:srgbClr val="00B0F0"/>
                </a:solidFill>
                <a:effectLst>
                  <a:outerShdw blurRad="38100" dist="38100" dir="2700000" algn="tl">
                    <a:srgbClr val="000000">
                      <a:alpha val="43137"/>
                    </a:srgbClr>
                  </a:outerShdw>
                </a:effectLst>
                <a:hlinkClick r:id="rId28"/>
              </a:rPr>
              <a:t>Ireland</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29"/>
              </a:rPr>
              <a:t>Israel</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30"/>
              </a:rPr>
              <a:t>Italy</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31"/>
              </a:rPr>
              <a:t>Kazakhstan</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32"/>
              </a:rPr>
              <a:t>Kyrgyzstan</a:t>
            </a:r>
            <a:r>
              <a:rPr lang="en-US" sz="1200" b="1" dirty="0">
                <a:solidFill>
                  <a:srgbClr val="00B0F0"/>
                </a:solidFill>
                <a:effectLst>
                  <a:outerShdw blurRad="38100" dist="38100" dir="2700000" algn="tl">
                    <a:srgbClr val="000000">
                      <a:alpha val="43137"/>
                    </a:srgbClr>
                  </a:outerShdw>
                </a:effectLst>
              </a:rPr>
              <a:t>,</a:t>
            </a:r>
            <a:br>
              <a:rPr lang="en-US" sz="1200" b="1" dirty="0">
                <a:solidFill>
                  <a:srgbClr val="00B0F0"/>
                </a:solidFill>
                <a:effectLst>
                  <a:outerShdw blurRad="38100" dist="38100" dir="2700000" algn="tl">
                    <a:srgbClr val="000000">
                      <a:alpha val="43137"/>
                    </a:srgbClr>
                  </a:outerShdw>
                </a:effectLst>
              </a:rPr>
            </a:br>
            <a:r>
              <a:rPr lang="en-US" sz="1200" b="1" dirty="0">
                <a:solidFill>
                  <a:srgbClr val="00B0F0"/>
                </a:solidFill>
                <a:effectLst>
                  <a:outerShdw blurRad="38100" dist="38100" dir="2700000" algn="tl">
                    <a:srgbClr val="000000">
                      <a:alpha val="43137"/>
                    </a:srgbClr>
                  </a:outerShdw>
                </a:effectLst>
                <a:hlinkClick r:id="rId33"/>
              </a:rPr>
              <a:t>Latvia</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34"/>
              </a:rPr>
              <a:t>Lithuania</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35"/>
              </a:rPr>
              <a:t>Luxemburg</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36"/>
              </a:rPr>
              <a:t>Macedonia, FYR</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37"/>
              </a:rPr>
              <a:t>Malta</a:t>
            </a:r>
            <a:r>
              <a:rPr lang="en-US" sz="1200" b="1" dirty="0">
                <a:solidFill>
                  <a:srgbClr val="00B0F0"/>
                </a:solidFill>
                <a:effectLst>
                  <a:outerShdw blurRad="38100" dist="38100" dir="2700000" algn="tl">
                    <a:srgbClr val="000000">
                      <a:alpha val="43137"/>
                    </a:srgbClr>
                  </a:outerShdw>
                </a:effectLst>
              </a:rPr>
              <a:t>,</a:t>
            </a:r>
            <a:br>
              <a:rPr lang="en-US" sz="1200" b="1" dirty="0">
                <a:solidFill>
                  <a:srgbClr val="00B0F0"/>
                </a:solidFill>
                <a:effectLst>
                  <a:outerShdw blurRad="38100" dist="38100" dir="2700000" algn="tl">
                    <a:srgbClr val="000000">
                      <a:alpha val="43137"/>
                    </a:srgbClr>
                  </a:outerShdw>
                </a:effectLst>
              </a:rPr>
            </a:br>
            <a:r>
              <a:rPr lang="en-US" sz="1200" b="1" dirty="0">
                <a:solidFill>
                  <a:srgbClr val="00B0F0"/>
                </a:solidFill>
                <a:effectLst>
                  <a:outerShdw blurRad="38100" dist="38100" dir="2700000" algn="tl">
                    <a:srgbClr val="000000">
                      <a:alpha val="43137"/>
                    </a:srgbClr>
                  </a:outerShdw>
                </a:effectLst>
                <a:hlinkClick r:id="rId38"/>
              </a:rPr>
              <a:t>Moldova</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39"/>
              </a:rPr>
              <a:t>Monaco</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40"/>
              </a:rPr>
              <a:t>Montenegro</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41"/>
              </a:rPr>
              <a:t>Netherlands</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42"/>
              </a:rPr>
              <a:t>Norway</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43"/>
              </a:rPr>
              <a:t>Poland</a:t>
            </a:r>
            <a:r>
              <a:rPr lang="en-US" sz="1200" b="1" dirty="0">
                <a:solidFill>
                  <a:srgbClr val="00B0F0"/>
                </a:solidFill>
                <a:effectLst>
                  <a:outerShdw blurRad="38100" dist="38100" dir="2700000" algn="tl">
                    <a:srgbClr val="000000">
                      <a:alpha val="43137"/>
                    </a:srgbClr>
                  </a:outerShdw>
                </a:effectLst>
              </a:rPr>
              <a:t>,</a:t>
            </a:r>
            <a:br>
              <a:rPr lang="en-US" sz="1200" b="1" dirty="0">
                <a:solidFill>
                  <a:srgbClr val="00B0F0"/>
                </a:solidFill>
                <a:effectLst>
                  <a:outerShdw blurRad="38100" dist="38100" dir="2700000" algn="tl">
                    <a:srgbClr val="000000">
                      <a:alpha val="43137"/>
                    </a:srgbClr>
                  </a:outerShdw>
                </a:effectLst>
              </a:rPr>
            </a:br>
            <a:r>
              <a:rPr lang="en-US" sz="1200" b="1" dirty="0">
                <a:solidFill>
                  <a:srgbClr val="00B0F0"/>
                </a:solidFill>
                <a:effectLst>
                  <a:outerShdw blurRad="38100" dist="38100" dir="2700000" algn="tl">
                    <a:srgbClr val="000000">
                      <a:alpha val="43137"/>
                    </a:srgbClr>
                  </a:outerShdw>
                </a:effectLst>
                <a:hlinkClick r:id="rId44"/>
              </a:rPr>
              <a:t>Portugal</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45"/>
              </a:rPr>
              <a:t>Romania</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46"/>
              </a:rPr>
              <a:t>Russian Federation</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47"/>
              </a:rPr>
              <a:t>San Marino</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48"/>
              </a:rPr>
              <a:t>Serbia</a:t>
            </a:r>
            <a:r>
              <a:rPr lang="en-US" sz="1200" b="1" dirty="0">
                <a:solidFill>
                  <a:srgbClr val="00B0F0"/>
                </a:solidFill>
                <a:effectLst>
                  <a:outerShdw blurRad="38100" dist="38100" dir="2700000" algn="tl">
                    <a:srgbClr val="000000">
                      <a:alpha val="43137"/>
                    </a:srgbClr>
                  </a:outerShdw>
                </a:effectLst>
              </a:rPr>
              <a:t>,</a:t>
            </a:r>
            <a:br>
              <a:rPr lang="en-US" sz="1200" b="1" dirty="0">
                <a:solidFill>
                  <a:srgbClr val="00B0F0"/>
                </a:solidFill>
                <a:effectLst>
                  <a:outerShdw blurRad="38100" dist="38100" dir="2700000" algn="tl">
                    <a:srgbClr val="000000">
                      <a:alpha val="43137"/>
                    </a:srgbClr>
                  </a:outerShdw>
                </a:effectLst>
              </a:rPr>
            </a:br>
            <a:r>
              <a:rPr lang="en-US" sz="1200" b="1" dirty="0">
                <a:solidFill>
                  <a:srgbClr val="00B0F0"/>
                </a:solidFill>
                <a:effectLst>
                  <a:outerShdw blurRad="38100" dist="38100" dir="2700000" algn="tl">
                    <a:srgbClr val="000000">
                      <a:alpha val="43137"/>
                    </a:srgbClr>
                  </a:outerShdw>
                </a:effectLst>
                <a:hlinkClick r:id="rId49"/>
              </a:rPr>
              <a:t>Slovakia</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50"/>
              </a:rPr>
              <a:t>Slovenia</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51"/>
              </a:rPr>
              <a:t>Spain</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52"/>
              </a:rPr>
              <a:t>Sweden</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53"/>
              </a:rPr>
              <a:t>Switzerland</a:t>
            </a:r>
            <a:r>
              <a:rPr lang="en-US" sz="1200" b="1" dirty="0">
                <a:solidFill>
                  <a:srgbClr val="00B0F0"/>
                </a:solidFill>
                <a:effectLst>
                  <a:outerShdw blurRad="38100" dist="38100" dir="2700000" algn="tl">
                    <a:srgbClr val="000000">
                      <a:alpha val="43137"/>
                    </a:srgbClr>
                  </a:outerShdw>
                </a:effectLst>
              </a:rPr>
              <a:t>,</a:t>
            </a:r>
            <a:br>
              <a:rPr lang="en-US" sz="1200" b="1" dirty="0">
                <a:solidFill>
                  <a:srgbClr val="00B0F0"/>
                </a:solidFill>
                <a:effectLst>
                  <a:outerShdw blurRad="38100" dist="38100" dir="2700000" algn="tl">
                    <a:srgbClr val="000000">
                      <a:alpha val="43137"/>
                    </a:srgbClr>
                  </a:outerShdw>
                </a:effectLst>
              </a:rPr>
            </a:br>
            <a:r>
              <a:rPr lang="en-US" sz="1200" b="1" dirty="0">
                <a:solidFill>
                  <a:srgbClr val="00B0F0"/>
                </a:solidFill>
                <a:effectLst>
                  <a:outerShdw blurRad="38100" dist="38100" dir="2700000" algn="tl">
                    <a:srgbClr val="000000">
                      <a:alpha val="43137"/>
                    </a:srgbClr>
                  </a:outerShdw>
                </a:effectLst>
                <a:hlinkClick r:id="rId54"/>
              </a:rPr>
              <a:t>Tajikistan</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55"/>
              </a:rPr>
              <a:t>Turkey</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56"/>
              </a:rPr>
              <a:t>Turkmenistan</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57"/>
              </a:rPr>
              <a:t>Ukraine</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58"/>
              </a:rPr>
              <a:t>United Kingdom</a:t>
            </a:r>
            <a:r>
              <a:rPr lang="en-US" sz="1200" b="1" dirty="0">
                <a:solidFill>
                  <a:srgbClr val="00B0F0"/>
                </a:solidFill>
                <a:effectLst>
                  <a:outerShdw blurRad="38100" dist="38100" dir="2700000" algn="tl">
                    <a:srgbClr val="000000">
                      <a:alpha val="43137"/>
                    </a:srgbClr>
                  </a:outerShdw>
                </a:effectLst>
              </a:rPr>
              <a:t>, </a:t>
            </a:r>
            <a:r>
              <a:rPr lang="en-US" sz="1200" b="1" dirty="0">
                <a:solidFill>
                  <a:srgbClr val="00B0F0"/>
                </a:solidFill>
                <a:effectLst>
                  <a:outerShdw blurRad="38100" dist="38100" dir="2700000" algn="tl">
                    <a:srgbClr val="000000">
                      <a:alpha val="43137"/>
                    </a:srgbClr>
                  </a:outerShdw>
                </a:effectLst>
                <a:hlinkClick r:id="rId59"/>
              </a:rPr>
              <a:t>Uzbekistan</a:t>
            </a:r>
            <a:r>
              <a:rPr lang="en-US" sz="1200" b="1" dirty="0">
                <a:solidFill>
                  <a:srgbClr val="00B0F0"/>
                </a:solidFill>
                <a:effectLst>
                  <a:outerShdw blurRad="38100" dist="38100" dir="2700000" algn="tl">
                    <a:srgbClr val="000000">
                      <a:alpha val="43137"/>
                    </a:srgbClr>
                  </a:outerShdw>
                </a:effectLst>
              </a:rPr>
              <a:t>,</a:t>
            </a:r>
            <a:r>
              <a:rPr lang="en-US" sz="1200" b="1" dirty="0">
                <a:effectLst>
                  <a:outerShdw blurRad="38100" dist="38100" dir="2700000" algn="tl">
                    <a:srgbClr val="000000">
                      <a:alpha val="43137"/>
                    </a:srgbClr>
                  </a:outerShdw>
                </a:effectLst>
              </a:rPr>
              <a:t/>
            </a:r>
            <a:br>
              <a:rPr lang="en-US" sz="1200" b="1"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Member Organization: European Union. </a:t>
            </a:r>
            <a:br>
              <a:rPr lang="en-US" sz="1200" b="1"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
            </a:r>
            <a:br>
              <a:rPr lang="en-US" sz="1200" b="1"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
            </a:r>
            <a:br>
              <a:rPr lang="en-US" sz="1200" b="1" dirty="0">
                <a:effectLst>
                  <a:outerShdw blurRad="38100" dist="38100" dir="2700000" algn="tl">
                    <a:srgbClr val="000000">
                      <a:alpha val="43137"/>
                    </a:srgbClr>
                  </a:outerShdw>
                </a:effectLst>
              </a:rPr>
            </a:br>
            <a:endParaRPr lang="en-US" sz="12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1027" name="Picture 3"/>
          <p:cNvPicPr>
            <a:picLocks noChangeAspect="1" noChangeArrowheads="1"/>
          </p:cNvPicPr>
          <p:nvPr/>
        </p:nvPicPr>
        <p:blipFill>
          <a:blip r:embed="rId3" cstate="print"/>
          <a:srcRect/>
          <a:stretch>
            <a:fillRect/>
          </a:stretch>
        </p:blipFill>
        <p:spPr bwMode="auto">
          <a:xfrm>
            <a:off x="0" y="-762000"/>
            <a:ext cx="12192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762000"/>
            <a:ext cx="12192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315416"/>
            <a:ext cx="12192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762000"/>
            <a:ext cx="12192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600" dirty="0" smtClean="0"/>
              <a:t>Why do we need to share knowledge</a:t>
            </a:r>
          </a:p>
          <a:p>
            <a:r>
              <a:rPr lang="en-US" sz="3600" dirty="0" smtClean="0"/>
              <a:t>Agricultural innovations and AIS model- basic concepts</a:t>
            </a:r>
          </a:p>
          <a:p>
            <a:r>
              <a:rPr lang="en-US" sz="3600" dirty="0" smtClean="0"/>
              <a:t>Knowledge, information and knowledge-sharing </a:t>
            </a:r>
          </a:p>
          <a:p>
            <a:r>
              <a:rPr lang="en-US" sz="3600" dirty="0" smtClean="0"/>
              <a:t>FAO approaches- </a:t>
            </a:r>
            <a:r>
              <a:rPr lang="en-US" sz="3600" dirty="0" smtClean="0"/>
              <a:t>resources, tools </a:t>
            </a:r>
            <a:r>
              <a:rPr lang="en-US" sz="3600" dirty="0" smtClean="0"/>
              <a:t>and examples</a:t>
            </a:r>
          </a:p>
          <a:p>
            <a:r>
              <a:rPr lang="en-US" sz="3600" dirty="0" smtClean="0"/>
              <a:t>Conclusions</a:t>
            </a:r>
            <a:endParaRPr lang="en-US" sz="3600" dirty="0"/>
          </a:p>
        </p:txBody>
      </p:sp>
      <p:sp>
        <p:nvSpPr>
          <p:cNvPr id="3" name="Title 2"/>
          <p:cNvSpPr>
            <a:spLocks noGrp="1"/>
          </p:cNvSpPr>
          <p:nvPr>
            <p:ph type="title"/>
          </p:nvPr>
        </p:nvSpPr>
        <p:spPr/>
        <p:txBody>
          <a:bodyPr/>
          <a:lstStyle/>
          <a:p>
            <a:r>
              <a:rPr lang="en-US" dirty="0" smtClean="0">
                <a:solidFill>
                  <a:schemeClr val="bg2">
                    <a:lumMod val="50000"/>
                  </a:schemeClr>
                </a:solidFill>
              </a:rPr>
              <a:t>Content</a:t>
            </a:r>
            <a:endParaRPr lang="en-US"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0" y="-762000"/>
            <a:ext cx="12192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sz="quarter" idx="3"/>
          </p:nvPr>
        </p:nvSpPr>
        <p:spPr/>
        <p:txBody>
          <a:bodyPr/>
          <a:lstStyle/>
          <a:p>
            <a:endParaRPr lang="en-US"/>
          </a:p>
        </p:txBody>
      </p:sp>
      <p:sp>
        <p:nvSpPr>
          <p:cNvPr id="7" name="Text Placeholder 6"/>
          <p:cNvSpPr>
            <a:spLocks noGrp="1"/>
          </p:cNvSpPr>
          <p:nvPr>
            <p:ph type="body" sz="half" idx="1"/>
          </p:nvPr>
        </p:nvSpPr>
        <p:spPr/>
        <p:txBody>
          <a:bodyPr/>
          <a:lstStyle/>
          <a:p>
            <a:endParaRPr lang="en-US" dirty="0"/>
          </a:p>
        </p:txBody>
      </p:sp>
      <p:sp>
        <p:nvSpPr>
          <p:cNvPr id="8" name="Content Placeholder 7"/>
          <p:cNvSpPr>
            <a:spLocks noGrp="1"/>
          </p:cNvSpPr>
          <p:nvPr>
            <p:ph sz="quarter" idx="2"/>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0" y="-762000"/>
            <a:ext cx="12192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normAutofit fontScale="92500" lnSpcReduction="10000"/>
          </a:bodyPr>
          <a:lstStyle/>
          <a:p>
            <a:r>
              <a:rPr lang="en-US" dirty="0" smtClean="0"/>
              <a:t>e-Agriculture is a global </a:t>
            </a:r>
            <a:r>
              <a:rPr lang="en-US" b="1" dirty="0" smtClean="0">
                <a:hlinkClick r:id="rId2"/>
              </a:rPr>
              <a:t>Community of Practice</a:t>
            </a:r>
            <a:r>
              <a:rPr lang="en-US" dirty="0" smtClean="0"/>
              <a:t>, where people from all over the world exchange information, ideas, and resources related to the use of information and communication technologies (ICT) for sustainable agriculture and rural development.</a:t>
            </a:r>
          </a:p>
          <a:p>
            <a:endParaRPr lang="en-US" dirty="0"/>
          </a:p>
        </p:txBody>
      </p:sp>
      <p:sp>
        <p:nvSpPr>
          <p:cNvPr id="5" name="Content Placeholder 4"/>
          <p:cNvSpPr>
            <a:spLocks noGrp="1"/>
          </p:cNvSpPr>
          <p:nvPr>
            <p:ph sz="quarter" idx="3"/>
          </p:nvPr>
        </p:nvSpPr>
        <p:spPr>
          <a:xfrm>
            <a:off x="4499992" y="2420888"/>
            <a:ext cx="4038600" cy="4104456"/>
          </a:xfrm>
        </p:spPr>
        <p:txBody>
          <a:bodyPr>
            <a:normAutofit fontScale="85000" lnSpcReduction="10000"/>
          </a:bodyPr>
          <a:lstStyle/>
          <a:p>
            <a:r>
              <a:rPr lang="en-US" b="1" dirty="0" smtClean="0"/>
              <a:t>e-Agriculture: looking back and moving forward</a:t>
            </a:r>
          </a:p>
          <a:p>
            <a:endParaRPr lang="en-US" dirty="0" smtClean="0"/>
          </a:p>
          <a:p>
            <a:r>
              <a:rPr lang="en-US" dirty="0" smtClean="0"/>
              <a:t>communication and decision making in rural areas through the application of new technologies. </a:t>
            </a:r>
            <a:br>
              <a:rPr lang="en-US" dirty="0" smtClean="0"/>
            </a:br>
            <a:r>
              <a:rPr lang="en-US" dirty="0" smtClean="0"/>
              <a:t> </a:t>
            </a:r>
            <a:br>
              <a:rPr lang="en-US" dirty="0" smtClean="0"/>
            </a:br>
            <a:endParaRPr lang="en-US" dirty="0" smtClean="0"/>
          </a:p>
          <a:p>
            <a:r>
              <a:rPr lang="en-US" dirty="0" smtClean="0"/>
              <a:t>JOIN CURRENT FORUM </a:t>
            </a:r>
            <a:r>
              <a:rPr lang="en-US" dirty="0" smtClean="0">
                <a:hlinkClick r:id="rId3"/>
              </a:rPr>
              <a:t>http://www.e-agriculture.org/</a:t>
            </a:r>
            <a:endParaRPr lang="en-US" dirty="0" smtClean="0"/>
          </a:p>
          <a:p>
            <a:endParaRPr lang="en-US" dirty="0"/>
          </a:p>
        </p:txBody>
      </p:sp>
      <p:pic>
        <p:nvPicPr>
          <p:cNvPr id="43010" name="Picture 2" descr="Home"/>
          <p:cNvPicPr>
            <a:picLocks noChangeAspect="1" noChangeArrowheads="1"/>
          </p:cNvPicPr>
          <p:nvPr/>
        </p:nvPicPr>
        <p:blipFill>
          <a:blip r:embed="rId4" cstate="print"/>
          <a:srcRect/>
          <a:stretch>
            <a:fillRect/>
          </a:stretch>
        </p:blipFill>
        <p:spPr bwMode="auto">
          <a:xfrm>
            <a:off x="539552" y="404664"/>
            <a:ext cx="7658100" cy="14001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REU"/>
          <p:cNvPicPr>
            <a:picLocks noGrp="1" noChangeAspect="1" noChangeArrowheads="1"/>
          </p:cNvPicPr>
          <p:nvPr>
            <p:ph sz="quarter" idx="4294967295"/>
          </p:nvPr>
        </p:nvPicPr>
        <p:blipFill>
          <a:blip r:embed="rId2" cstate="print"/>
          <a:srcRect/>
          <a:stretch>
            <a:fillRect/>
          </a:stretch>
        </p:blipFill>
        <p:spPr>
          <a:xfrm>
            <a:off x="7924800" y="0"/>
            <a:ext cx="1219200" cy="765175"/>
          </a:xfrm>
          <a:noFill/>
        </p:spPr>
      </p:pic>
      <p:sp>
        <p:nvSpPr>
          <p:cNvPr id="106501" name="Rectangle 5"/>
          <p:cNvSpPr>
            <a:spLocks noGrp="1" noChangeArrowheads="1"/>
          </p:cNvSpPr>
          <p:nvPr>
            <p:ph type="title" idx="4294967295"/>
          </p:nvPr>
        </p:nvSpPr>
        <p:spPr>
          <a:xfrm>
            <a:off x="0" y="981075"/>
            <a:ext cx="9144000" cy="935038"/>
          </a:xfrm>
        </p:spPr>
        <p:txBody>
          <a:bodyPr>
            <a:noAutofit/>
          </a:bodyPr>
          <a:lstStyle/>
          <a:p>
            <a:pPr>
              <a:defRPr/>
            </a:pPr>
            <a:r>
              <a:rPr lang="en-US" sz="2800" b="1" dirty="0" smtClean="0">
                <a:solidFill>
                  <a:schemeClr val="tx2">
                    <a:lumMod val="50000"/>
                  </a:schemeClr>
                </a:solidFill>
              </a:rPr>
              <a:t/>
            </a:r>
            <a:br>
              <a:rPr lang="en-US" sz="2800" b="1" dirty="0" smtClean="0">
                <a:solidFill>
                  <a:schemeClr val="tx2">
                    <a:lumMod val="50000"/>
                  </a:schemeClr>
                </a:solidFill>
              </a:rPr>
            </a:br>
            <a:r>
              <a:rPr lang="en-GB" sz="2800" b="1" dirty="0" smtClean="0">
                <a:solidFill>
                  <a:schemeClr val="tx2">
                    <a:lumMod val="50000"/>
                  </a:schemeClr>
                </a:solidFill>
              </a:rPr>
              <a:t> ARMENIA:</a:t>
            </a:r>
            <a:r>
              <a:rPr lang="en-US" sz="2800" b="1" dirty="0" smtClean="0">
                <a:solidFill>
                  <a:schemeClr val="tx2">
                    <a:lumMod val="50000"/>
                  </a:schemeClr>
                </a:solidFill>
              </a:rPr>
              <a:t/>
            </a:r>
            <a:br>
              <a:rPr lang="en-US" sz="2800" b="1" dirty="0" smtClean="0">
                <a:solidFill>
                  <a:schemeClr val="tx2">
                    <a:lumMod val="50000"/>
                  </a:schemeClr>
                </a:solidFill>
              </a:rPr>
            </a:br>
            <a:r>
              <a:rPr lang="en-US" sz="2800" b="1" dirty="0" smtClean="0">
                <a:solidFill>
                  <a:schemeClr val="tx2">
                    <a:lumMod val="50000"/>
                  </a:schemeClr>
                </a:solidFill>
              </a:rPr>
              <a:t> </a:t>
            </a:r>
            <a:r>
              <a:rPr lang="bg-BG" sz="2800" b="1" dirty="0" smtClean="0">
                <a:solidFill>
                  <a:schemeClr val="tx2">
                    <a:lumMod val="50000"/>
                  </a:schemeClr>
                </a:solidFill>
                <a:effectLst/>
              </a:rPr>
              <a:t>Virtual Extension and Research Communication Network (VERCON) </a:t>
            </a:r>
            <a:r>
              <a:rPr lang="en-US" sz="2800" b="1" dirty="0" smtClean="0">
                <a:solidFill>
                  <a:schemeClr val="tx2">
                    <a:lumMod val="50000"/>
                  </a:schemeClr>
                </a:solidFill>
                <a:effectLst/>
              </a:rPr>
              <a:t>2009-2010 </a:t>
            </a:r>
            <a:r>
              <a:rPr lang="en-US" sz="2800" b="1" dirty="0" smtClean="0">
                <a:solidFill>
                  <a:schemeClr val="tx2">
                    <a:lumMod val="50000"/>
                  </a:schemeClr>
                </a:solidFill>
                <a:effectLst/>
                <a:hlinkClick r:id="rId3"/>
              </a:rPr>
              <a:t>www.agro.am</a:t>
            </a:r>
            <a:r>
              <a:rPr lang="en-US" sz="2800" b="1" dirty="0" smtClean="0">
                <a:solidFill>
                  <a:schemeClr val="tx2">
                    <a:lumMod val="50000"/>
                  </a:schemeClr>
                </a:solidFill>
                <a:effectLst/>
              </a:rPr>
              <a:t/>
            </a:r>
            <a:br>
              <a:rPr lang="en-US" sz="2800" b="1" dirty="0" smtClean="0">
                <a:solidFill>
                  <a:schemeClr val="tx2">
                    <a:lumMod val="50000"/>
                  </a:schemeClr>
                </a:solidFill>
                <a:effectLst/>
              </a:rPr>
            </a:br>
            <a:endParaRPr lang="en-GB" sz="2800" b="1" dirty="0" smtClean="0">
              <a:solidFill>
                <a:schemeClr val="tx2">
                  <a:lumMod val="50000"/>
                </a:schemeClr>
              </a:solidFill>
              <a:effectLst/>
            </a:endParaRPr>
          </a:p>
        </p:txBody>
      </p:sp>
      <p:sp>
        <p:nvSpPr>
          <p:cNvPr id="106502" name="Text Box 6"/>
          <p:cNvSpPr txBox="1">
            <a:spLocks noGrp="1" noChangeArrowheads="1"/>
          </p:cNvSpPr>
          <p:nvPr>
            <p:ph type="body" idx="4294967295"/>
          </p:nvPr>
        </p:nvSpPr>
        <p:spPr>
          <a:xfrm>
            <a:off x="457200" y="3429000"/>
            <a:ext cx="8229600" cy="2667000"/>
          </a:xfrm>
          <a:effectLst>
            <a:outerShdw dist="12700" dir="2700000" algn="ctr" rotWithShape="0">
              <a:srgbClr val="808080">
                <a:alpha val="89999"/>
              </a:srgbClr>
            </a:outerShdw>
          </a:effectLst>
        </p:spPr>
        <p:txBody>
          <a:bodyPr/>
          <a:lstStyle/>
          <a:p>
            <a:pPr>
              <a:defRPr/>
            </a:pPr>
            <a:endParaRPr lang="en-US" sz="2000" dirty="0">
              <a:effectLst/>
            </a:endParaRPr>
          </a:p>
          <a:p>
            <a:pPr>
              <a:defRPr/>
            </a:pPr>
            <a:endParaRPr lang="en-US" sz="2000" dirty="0">
              <a:effectLst/>
            </a:endParaRPr>
          </a:p>
          <a:p>
            <a:pPr>
              <a:buFont typeface="Wingdings" pitchFamily="2" charset="2"/>
              <a:buNone/>
              <a:defRPr/>
            </a:pPr>
            <a:endParaRPr lang="en-US" sz="2000" dirty="0">
              <a:effectLst/>
            </a:endParaRPr>
          </a:p>
          <a:p>
            <a:pPr>
              <a:lnSpc>
                <a:spcPct val="90000"/>
              </a:lnSpc>
              <a:defRPr/>
            </a:pPr>
            <a:endParaRPr lang="en-GB" sz="2000" dirty="0">
              <a:effectLst/>
            </a:endParaRPr>
          </a:p>
        </p:txBody>
      </p:sp>
      <p:pic>
        <p:nvPicPr>
          <p:cNvPr id="17415" name="Picture 11" descr="VERCON"/>
          <p:cNvPicPr>
            <a:picLocks noChangeAspect="1" noChangeArrowheads="1"/>
          </p:cNvPicPr>
          <p:nvPr/>
        </p:nvPicPr>
        <p:blipFill>
          <a:blip r:embed="rId4" cstate="print"/>
          <a:srcRect/>
          <a:stretch>
            <a:fillRect/>
          </a:stretch>
        </p:blipFill>
        <p:spPr bwMode="auto">
          <a:xfrm>
            <a:off x="0" y="2006600"/>
            <a:ext cx="4643438" cy="4851400"/>
          </a:xfrm>
          <a:prstGeom prst="rect">
            <a:avLst/>
          </a:prstGeom>
          <a:noFill/>
          <a:ln w="9525">
            <a:noFill/>
            <a:miter lim="800000"/>
            <a:headEnd/>
            <a:tailEnd/>
          </a:ln>
        </p:spPr>
      </p:pic>
      <p:pic>
        <p:nvPicPr>
          <p:cNvPr id="17416" name="Picture 3" descr="AWarmAM.jpg"/>
          <p:cNvPicPr>
            <a:picLocks noChangeAspect="1"/>
          </p:cNvPicPr>
          <p:nvPr/>
        </p:nvPicPr>
        <p:blipFill>
          <a:blip r:embed="rId5" cstate="print"/>
          <a:srcRect/>
          <a:stretch>
            <a:fillRect/>
          </a:stretch>
        </p:blipFill>
        <p:spPr bwMode="auto">
          <a:xfrm>
            <a:off x="4643438" y="2636838"/>
            <a:ext cx="4500562" cy="3903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1"/>
          </p:nvPr>
        </p:nvSpPr>
        <p:spPr/>
        <p:txBody>
          <a:bodyPr/>
          <a:lstStyle/>
          <a:p>
            <a:endParaRPr lang="en-US" dirty="0"/>
          </a:p>
        </p:txBody>
      </p:sp>
      <p:sp>
        <p:nvSpPr>
          <p:cNvPr id="5" name="Content Placeholder 4"/>
          <p:cNvSpPr>
            <a:spLocks noGrp="1"/>
          </p:cNvSpPr>
          <p:nvPr>
            <p:ph sz="quarter" idx="3"/>
          </p:nvPr>
        </p:nvSpPr>
        <p:spPr/>
        <p:txBody>
          <a:bodyPr/>
          <a:lstStyle/>
          <a:p>
            <a:endParaRPr lang="en-US" dirty="0"/>
          </a:p>
        </p:txBody>
      </p:sp>
      <p:pic>
        <p:nvPicPr>
          <p:cNvPr id="2050" name="Picture 2">
            <a:hlinkClick r:id="rId2" action="ppaction://hlinkpres?slideindex=1&amp;slidetitle="/>
          </p:cNvPr>
          <p:cNvPicPr>
            <a:picLocks noChangeAspect="1" noChangeArrowheads="1"/>
          </p:cNvPicPr>
          <p:nvPr/>
        </p:nvPicPr>
        <p:blipFill>
          <a:blip r:embed="rId3" cstate="print"/>
          <a:srcRect/>
          <a:stretch>
            <a:fillRect/>
          </a:stretch>
        </p:blipFill>
        <p:spPr bwMode="auto">
          <a:xfrm>
            <a:off x="755576" y="2924944"/>
            <a:ext cx="3467100" cy="812800"/>
          </a:xfrm>
          <a:prstGeom prst="rect">
            <a:avLst/>
          </a:prstGeom>
          <a:noFill/>
          <a:ln w="9525">
            <a:noFill/>
            <a:miter lim="800000"/>
            <a:headEnd/>
            <a:tailEnd/>
          </a:ln>
          <a:effectLst/>
        </p:spPr>
      </p:pic>
      <p:pic>
        <p:nvPicPr>
          <p:cNvPr id="7" name="Content Placeholder 6"/>
          <p:cNvPicPr>
            <a:picLocks noGrp="1" noChangeAspect="1" noChangeArrowheads="1"/>
          </p:cNvPicPr>
          <p:nvPr>
            <p:ph sz="half" idx="4294967295"/>
          </p:nvPr>
        </p:nvPicPr>
        <p:blipFill>
          <a:blip r:embed="rId4" cstate="print"/>
          <a:srcRect/>
          <a:stretch>
            <a:fillRect/>
          </a:stretch>
        </p:blipFill>
        <p:spPr>
          <a:xfrm>
            <a:off x="5301344" y="188913"/>
            <a:ext cx="3618819" cy="2375991"/>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Picture 3"/>
          <p:cNvPicPr>
            <a:picLocks noChangeAspect="1" noChangeArrowheads="1"/>
          </p:cNvPicPr>
          <p:nvPr/>
        </p:nvPicPr>
        <p:blipFill>
          <a:blip r:embed="rId2" cstate="print"/>
          <a:srcRect/>
          <a:stretch>
            <a:fillRect/>
          </a:stretch>
        </p:blipFill>
        <p:spPr bwMode="auto">
          <a:xfrm>
            <a:off x="0" y="0"/>
            <a:ext cx="9144000" cy="55152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5539" name="Rectangle 6"/>
          <p:cNvSpPr>
            <a:spLocks noChangeArrowheads="1"/>
          </p:cNvSpPr>
          <p:nvPr/>
        </p:nvSpPr>
        <p:spPr bwMode="auto">
          <a:xfrm>
            <a:off x="3779912" y="5589240"/>
            <a:ext cx="5364088" cy="1372683"/>
          </a:xfrm>
          <a:prstGeom prst="rect">
            <a:avLst/>
          </a:prstGeom>
          <a:noFill/>
          <a:ln w="9525">
            <a:noFill/>
            <a:miter lim="800000"/>
            <a:headEnd/>
            <a:tailEnd/>
          </a:ln>
        </p:spPr>
        <p:txBody>
          <a:bodyPr wrap="square">
            <a:spAutoFit/>
          </a:bodyPr>
          <a:lstStyle/>
          <a:p>
            <a:pPr>
              <a:defRPr/>
            </a:pPr>
            <a:r>
              <a:rPr lang="en-US" sz="1600" dirty="0">
                <a:effectLst>
                  <a:outerShdw blurRad="38100" dist="38100" dir="2700000" algn="tl">
                    <a:srgbClr val="000000"/>
                  </a:outerShdw>
                </a:effectLst>
                <a:hlinkClick r:id="rId3"/>
              </a:rPr>
              <a:t>http://www.fao.org/europe/activities/biotech/zh</a:t>
            </a:r>
            <a:r>
              <a:rPr lang="en-US" sz="1600" dirty="0" smtClean="0">
                <a:effectLst>
                  <a:outerShdw blurRad="38100" dist="38100" dir="2700000" algn="tl">
                    <a:srgbClr val="000000"/>
                  </a:outerShdw>
                </a:effectLst>
                <a:hlinkClick r:id="rId3"/>
              </a:rPr>
              <a:t>/</a:t>
            </a:r>
            <a:endParaRPr lang="en-US" sz="1600" dirty="0">
              <a:effectLst>
                <a:outerShdw blurRad="38100" dist="38100" dir="2700000" algn="tl">
                  <a:srgbClr val="000000"/>
                </a:outerShdw>
              </a:effectLst>
            </a:endParaRPr>
          </a:p>
          <a:p>
            <a:pPr algn="ctr">
              <a:lnSpc>
                <a:spcPct val="90000"/>
              </a:lnSpc>
              <a:spcBef>
                <a:spcPct val="20000"/>
              </a:spcBef>
              <a:buClr>
                <a:schemeClr val="hlink"/>
              </a:buClr>
              <a:buSzPct val="65000"/>
              <a:buFont typeface="Wingdings" pitchFamily="2" charset="2"/>
              <a:buNone/>
              <a:defRPr/>
            </a:pPr>
            <a:r>
              <a:rPr lang="en-US" sz="1600" dirty="0">
                <a:effectLst>
                  <a:outerShdw blurRad="38100" dist="38100" dir="2700000" algn="tl">
                    <a:srgbClr val="000000"/>
                  </a:outerShdw>
                </a:effectLst>
              </a:rPr>
              <a:t>Email: </a:t>
            </a:r>
            <a:r>
              <a:rPr lang="en-US" sz="1600" dirty="0">
                <a:effectLst>
                  <a:outerShdw blurRad="38100" dist="38100" dir="2700000" algn="tl">
                    <a:srgbClr val="000000"/>
                  </a:outerShdw>
                </a:effectLst>
                <a:hlinkClick r:id="rId4"/>
              </a:rPr>
              <a:t>nevena.alexandrova@fao.org</a:t>
            </a:r>
            <a:endParaRPr lang="en-US" sz="1600" dirty="0">
              <a:effectLst>
                <a:outerShdw blurRad="38100" dist="38100" dir="2700000" algn="tl">
                  <a:srgbClr val="000000"/>
                </a:outerShdw>
              </a:effectLst>
            </a:endParaRPr>
          </a:p>
          <a:p>
            <a:pPr algn="ctr">
              <a:lnSpc>
                <a:spcPct val="90000"/>
              </a:lnSpc>
              <a:spcBef>
                <a:spcPct val="20000"/>
              </a:spcBef>
              <a:buClr>
                <a:schemeClr val="hlink"/>
              </a:buClr>
              <a:buSzPct val="65000"/>
              <a:buFont typeface="Wingdings" pitchFamily="2" charset="2"/>
              <a:buNone/>
              <a:defRPr/>
            </a:pPr>
            <a:endParaRPr lang="bg-BG" sz="1600" dirty="0">
              <a:effectLst>
                <a:outerShdw blurRad="38100" dist="38100" dir="2700000" algn="tl">
                  <a:srgbClr val="000000"/>
                </a:outerShdw>
              </a:effectLst>
            </a:endParaRPr>
          </a:p>
          <a:p>
            <a:pPr>
              <a:defRPr/>
            </a:pPr>
            <a:endParaRPr lang="en-US" sz="1600" dirty="0"/>
          </a:p>
          <a:p>
            <a:pPr>
              <a:defRPr/>
            </a:pP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Take – home messages</a:t>
            </a:r>
            <a:endParaRPr lang="en-US" sz="5400" dirty="0">
              <a:solidFill>
                <a:srgbClr val="FF0000"/>
              </a:solidFill>
            </a:endParaRPr>
          </a:p>
        </p:txBody>
      </p:sp>
      <p:sp>
        <p:nvSpPr>
          <p:cNvPr id="3" name="Content Placeholder 2"/>
          <p:cNvSpPr>
            <a:spLocks noGrp="1"/>
          </p:cNvSpPr>
          <p:nvPr>
            <p:ph idx="1"/>
          </p:nvPr>
        </p:nvSpPr>
        <p:spPr/>
        <p:txBody>
          <a:bodyPr>
            <a:noAutofit/>
          </a:bodyPr>
          <a:lstStyle/>
          <a:p>
            <a:r>
              <a:rPr lang="en-US" sz="2800" dirty="0" smtClean="0">
                <a:solidFill>
                  <a:schemeClr val="tx2">
                    <a:lumMod val="75000"/>
                  </a:schemeClr>
                </a:solidFill>
              </a:rPr>
              <a:t>Knowledge is </a:t>
            </a:r>
            <a:r>
              <a:rPr lang="en-US" sz="2800" dirty="0" smtClean="0">
                <a:solidFill>
                  <a:schemeClr val="tx2">
                    <a:lumMod val="75000"/>
                  </a:schemeClr>
                </a:solidFill>
              </a:rPr>
              <a:t>much more than </a:t>
            </a:r>
            <a:r>
              <a:rPr lang="en-US" sz="2800" dirty="0" smtClean="0">
                <a:solidFill>
                  <a:schemeClr val="tx2">
                    <a:lumMod val="75000"/>
                  </a:schemeClr>
                </a:solidFill>
              </a:rPr>
              <a:t>raw information</a:t>
            </a:r>
            <a:endParaRPr lang="en-US" sz="2800" dirty="0" smtClean="0">
              <a:solidFill>
                <a:schemeClr val="tx2">
                  <a:lumMod val="75000"/>
                </a:schemeClr>
              </a:solidFill>
            </a:endParaRPr>
          </a:p>
          <a:p>
            <a:r>
              <a:rPr lang="en-US" sz="2800" dirty="0" smtClean="0">
                <a:solidFill>
                  <a:schemeClr val="tx2">
                    <a:lumMod val="75000"/>
                  </a:schemeClr>
                </a:solidFill>
              </a:rPr>
              <a:t>In the new economic and environmental realities, strengthening collaboration between different stakeholder groups to innovate brings economic, social or environmental </a:t>
            </a:r>
            <a:r>
              <a:rPr lang="en-US" sz="2800" dirty="0" smtClean="0">
                <a:solidFill>
                  <a:schemeClr val="tx2">
                    <a:lumMod val="75000"/>
                  </a:schemeClr>
                </a:solidFill>
              </a:rPr>
              <a:t>value</a:t>
            </a:r>
          </a:p>
          <a:p>
            <a:r>
              <a:rPr lang="en-US" sz="2800" dirty="0" smtClean="0">
                <a:solidFill>
                  <a:schemeClr val="tx2">
                    <a:lumMod val="75000"/>
                  </a:schemeClr>
                </a:solidFill>
              </a:rPr>
              <a:t>Sharing knowledge is a prerequisite  for partnerships and collaboration </a:t>
            </a:r>
            <a:endParaRPr lang="en-US" sz="2800" dirty="0" smtClean="0">
              <a:solidFill>
                <a:schemeClr val="tx2">
                  <a:lumMod val="75000"/>
                </a:schemeClr>
              </a:solidFill>
            </a:endParaRPr>
          </a:p>
          <a:p>
            <a:r>
              <a:rPr lang="en-US" sz="2800" dirty="0" smtClean="0">
                <a:solidFill>
                  <a:schemeClr val="tx2">
                    <a:lumMod val="75000"/>
                  </a:schemeClr>
                </a:solidFill>
              </a:rPr>
              <a:t>FAO </a:t>
            </a:r>
            <a:r>
              <a:rPr lang="en-US" sz="2800" dirty="0" smtClean="0">
                <a:solidFill>
                  <a:schemeClr val="tx2">
                    <a:lumMod val="75000"/>
                  </a:schemeClr>
                </a:solidFill>
              </a:rPr>
              <a:t>is assisting countries with </a:t>
            </a:r>
            <a:r>
              <a:rPr lang="en-US" sz="2800" dirty="0" smtClean="0">
                <a:solidFill>
                  <a:schemeClr val="tx2">
                    <a:lumMod val="75000"/>
                  </a:schemeClr>
                </a:solidFill>
              </a:rPr>
              <a:t>advice,  initiatives </a:t>
            </a:r>
            <a:r>
              <a:rPr lang="en-US" sz="2800" dirty="0" smtClean="0">
                <a:solidFill>
                  <a:schemeClr val="tx2">
                    <a:lumMod val="75000"/>
                  </a:schemeClr>
                </a:solidFill>
              </a:rPr>
              <a:t>and tools…</a:t>
            </a:r>
          </a:p>
          <a:p>
            <a:endParaRPr lang="en-US" sz="28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s://sphotos-a.xx.fbcdn.net/hphotos-prn2/p480x480/283260_611732095507648_877262106_n.jpg"/>
          <p:cNvPicPr>
            <a:picLocks noChangeAspect="1" noChangeArrowheads="1"/>
          </p:cNvPicPr>
          <p:nvPr/>
        </p:nvPicPr>
        <p:blipFill>
          <a:blip r:embed="rId2" cstate="print"/>
          <a:srcRect/>
          <a:stretch>
            <a:fillRect/>
          </a:stretch>
        </p:blipFill>
        <p:spPr bwMode="auto">
          <a:xfrm>
            <a:off x="199290" y="81885"/>
            <a:ext cx="8765198" cy="643238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AutoShape 2"/>
          <p:cNvSpPr>
            <a:spLocks noChangeArrowheads="1"/>
          </p:cNvSpPr>
          <p:nvPr/>
        </p:nvSpPr>
        <p:spPr bwMode="auto">
          <a:xfrm>
            <a:off x="2411413" y="6021388"/>
            <a:ext cx="431800" cy="647700"/>
          </a:xfrm>
          <a:prstGeom prst="upArrow">
            <a:avLst>
              <a:gd name="adj1" fmla="val 50000"/>
              <a:gd name="adj2" fmla="val 37500"/>
            </a:avLst>
          </a:prstGeom>
          <a:noFill/>
          <a:ln w="9525" algn="ctr">
            <a:noFill/>
            <a:miter lim="800000"/>
            <a:headEnd/>
            <a:tailEnd/>
          </a:ln>
        </p:spPr>
        <p:txBody>
          <a:bodyPr wrap="none" anchor="ctr">
            <a:spAutoFit/>
          </a:bodyPr>
          <a:lstStyle/>
          <a:p>
            <a:endParaRPr lang="en-US"/>
          </a:p>
        </p:txBody>
      </p:sp>
      <p:sp>
        <p:nvSpPr>
          <p:cNvPr id="2052" name="Text Box 3"/>
          <p:cNvSpPr txBox="1">
            <a:spLocks noChangeArrowheads="1"/>
          </p:cNvSpPr>
          <p:nvPr/>
        </p:nvSpPr>
        <p:spPr bwMode="auto">
          <a:xfrm>
            <a:off x="7720013" y="6332538"/>
            <a:ext cx="184150" cy="366712"/>
          </a:xfrm>
          <a:prstGeom prst="rect">
            <a:avLst/>
          </a:prstGeom>
          <a:noFill/>
          <a:ln w="9525">
            <a:noFill/>
            <a:miter lim="800000"/>
            <a:headEnd/>
            <a:tailEnd/>
          </a:ln>
        </p:spPr>
        <p:txBody>
          <a:bodyPr wrap="none">
            <a:spAutoFit/>
          </a:bodyPr>
          <a:lstStyle/>
          <a:p>
            <a:endParaRPr lang="en-US">
              <a:latin typeface="Arial Unicode MS" pitchFamily="34" charset="-128"/>
              <a:ea typeface="Arial Unicode MS" pitchFamily="34" charset="-128"/>
              <a:cs typeface="Arial Unicode MS" pitchFamily="34" charset="-128"/>
            </a:endParaRPr>
          </a:p>
        </p:txBody>
      </p:sp>
      <p:graphicFrame>
        <p:nvGraphicFramePr>
          <p:cNvPr id="2050" name="Object 6"/>
          <p:cNvGraphicFramePr>
            <a:graphicFrameLocks noChangeAspect="1"/>
          </p:cNvGraphicFramePr>
          <p:nvPr/>
        </p:nvGraphicFramePr>
        <p:xfrm>
          <a:off x="2484438" y="1268413"/>
          <a:ext cx="4100512" cy="4497387"/>
        </p:xfrm>
        <a:graphic>
          <a:graphicData uri="http://schemas.openxmlformats.org/presentationml/2006/ole">
            <p:oleObj spid="_x0000_s7170" name="Photo Editor Photo" r:id="rId3" imgW="3343742" imgH="3666667" progId="">
              <p:embed/>
            </p:oleObj>
          </a:graphicData>
        </a:graphic>
      </p:graphicFrame>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340768"/>
            <a:ext cx="7848872" cy="4216539"/>
          </a:xfrm>
          <a:prstGeom prst="rect">
            <a:avLst/>
          </a:prstGeom>
        </p:spPr>
        <p:txBody>
          <a:bodyPr wrap="square">
            <a:spAutoFit/>
          </a:bodyPr>
          <a:lstStyle/>
          <a:p>
            <a:pPr algn="ctr"/>
            <a:r>
              <a:rPr lang="en-US" sz="4800" b="1" dirty="0" smtClean="0">
                <a:solidFill>
                  <a:schemeClr val="tx2">
                    <a:lumMod val="75000"/>
                  </a:schemeClr>
                </a:solidFill>
              </a:rPr>
              <a:t>Share your knowledge. It’s a way to achieve immortality</a:t>
            </a:r>
            <a:r>
              <a:rPr lang="en-US" sz="4400" b="1" dirty="0" smtClean="0"/>
              <a:t>.</a:t>
            </a:r>
            <a:r>
              <a:rPr lang="en-US" sz="4400" i="1" dirty="0" smtClean="0"/>
              <a:t/>
            </a:r>
            <a:br>
              <a:rPr lang="en-US" sz="4400" i="1" dirty="0" smtClean="0"/>
            </a:br>
            <a:r>
              <a:rPr lang="en-US" sz="4000" i="1" dirty="0" smtClean="0"/>
              <a:t>Dalai Lama</a:t>
            </a:r>
            <a:br>
              <a:rPr lang="en-US" sz="4000" i="1" dirty="0" smtClean="0"/>
            </a:br>
            <a:r>
              <a:rPr lang="en-US" sz="4000" i="1" dirty="0" smtClean="0"/>
              <a:t>(1357-1419, high lama in the </a:t>
            </a:r>
            <a:r>
              <a:rPr lang="en-US" sz="4000" i="1" dirty="0" err="1" smtClean="0"/>
              <a:t>Gelug</a:t>
            </a:r>
            <a:r>
              <a:rPr lang="en-US" sz="4000" i="1" dirty="0" smtClean="0"/>
              <a:t> school of Tibetan Buddhism</a:t>
            </a:r>
            <a:r>
              <a:rPr lang="en-US" sz="4400" i="1" dirty="0" smtClean="0"/>
              <a:t>)</a:t>
            </a:r>
            <a:endParaRPr lang="en-US"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9050"/>
            <a:ext cx="9144000" cy="6267450"/>
          </a:xfrm>
          <a:prstGeom prst="rect">
            <a:avLst/>
          </a:prstGeom>
          <a:noFill/>
          <a:ln w="12700" algn="ctr">
            <a:noFill/>
            <a:miter lim="800000"/>
            <a:headEnd/>
            <a:tailEnd/>
          </a:ln>
          <a:effectLst/>
        </p:spPr>
      </p:pic>
      <p:sp>
        <p:nvSpPr>
          <p:cNvPr id="9219" name="TextBox 2"/>
          <p:cNvSpPr txBox="1">
            <a:spLocks noChangeArrowheads="1"/>
          </p:cNvSpPr>
          <p:nvPr/>
        </p:nvSpPr>
        <p:spPr bwMode="auto">
          <a:xfrm>
            <a:off x="457200" y="6324600"/>
            <a:ext cx="3505200" cy="461963"/>
          </a:xfrm>
          <a:prstGeom prst="rect">
            <a:avLst/>
          </a:prstGeom>
          <a:noFill/>
          <a:ln w="9525">
            <a:noFill/>
            <a:miter lim="800000"/>
            <a:headEnd/>
            <a:tailEnd/>
          </a:ln>
        </p:spPr>
        <p:txBody>
          <a:bodyPr>
            <a:spAutoFit/>
          </a:bodyPr>
          <a:lstStyle/>
          <a:p>
            <a:pPr>
              <a:buFontTx/>
              <a:buNone/>
            </a:pPr>
            <a:r>
              <a:rPr lang="en-US"/>
              <a:t>Source: UNEP 2011</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3286125" y="1928813"/>
            <a:ext cx="5500688" cy="3847207"/>
          </a:xfrm>
          <a:prstGeom prst="rect">
            <a:avLst/>
          </a:prstGeom>
          <a:noFill/>
          <a:ln w="9525">
            <a:noFill/>
            <a:miter lim="800000"/>
            <a:headEnd/>
            <a:tailEnd/>
          </a:ln>
        </p:spPr>
        <p:txBody>
          <a:bodyPr>
            <a:spAutoFit/>
          </a:bodyPr>
          <a:lstStyle/>
          <a:p>
            <a:pPr>
              <a:buFont typeface="Wingdings" pitchFamily="2" charset="2"/>
              <a:buChar char="q"/>
            </a:pPr>
            <a:r>
              <a:rPr lang="en-US" sz="2800" dirty="0">
                <a:solidFill>
                  <a:schemeClr val="tx2">
                    <a:lumMod val="10000"/>
                  </a:schemeClr>
                </a:solidFill>
              </a:rPr>
              <a:t>Change in agricultural practices</a:t>
            </a:r>
          </a:p>
          <a:p>
            <a:endParaRPr lang="en-US" sz="2800" dirty="0">
              <a:solidFill>
                <a:schemeClr val="tx2">
                  <a:lumMod val="10000"/>
                </a:schemeClr>
              </a:solidFill>
            </a:endParaRPr>
          </a:p>
          <a:p>
            <a:pPr>
              <a:buFont typeface="Wingdings" pitchFamily="2" charset="2"/>
              <a:buChar char="q"/>
            </a:pPr>
            <a:r>
              <a:rPr lang="en-US" sz="2800" dirty="0">
                <a:solidFill>
                  <a:schemeClr val="tx2">
                    <a:lumMod val="10000"/>
                  </a:schemeClr>
                </a:solidFill>
              </a:rPr>
              <a:t>Change in consumer preferences</a:t>
            </a:r>
          </a:p>
          <a:p>
            <a:endParaRPr lang="en-US" sz="2800" dirty="0">
              <a:solidFill>
                <a:schemeClr val="tx2">
                  <a:lumMod val="10000"/>
                </a:schemeClr>
              </a:solidFill>
            </a:endParaRPr>
          </a:p>
          <a:p>
            <a:pPr>
              <a:buFont typeface="Wingdings" pitchFamily="2" charset="2"/>
              <a:buChar char="q"/>
            </a:pPr>
            <a:r>
              <a:rPr lang="en-US" sz="2800" dirty="0">
                <a:solidFill>
                  <a:schemeClr val="tx2">
                    <a:lumMod val="10000"/>
                  </a:schemeClr>
                </a:solidFill>
              </a:rPr>
              <a:t> Change of agricultural policies</a:t>
            </a:r>
          </a:p>
          <a:p>
            <a:endParaRPr lang="en-US" sz="2800" dirty="0">
              <a:solidFill>
                <a:schemeClr val="tx2">
                  <a:lumMod val="10000"/>
                </a:schemeClr>
              </a:solidFill>
            </a:endParaRPr>
          </a:p>
          <a:p>
            <a:pPr>
              <a:buFont typeface="Wingdings" pitchFamily="2" charset="2"/>
              <a:buChar char="q"/>
            </a:pPr>
            <a:r>
              <a:rPr lang="en-US" sz="2800" dirty="0">
                <a:solidFill>
                  <a:schemeClr val="tx2">
                    <a:lumMod val="10000"/>
                  </a:schemeClr>
                </a:solidFill>
              </a:rPr>
              <a:t> Change in knowledge systems</a:t>
            </a:r>
          </a:p>
          <a:p>
            <a:pPr>
              <a:buFont typeface="Wingdings" pitchFamily="2" charset="2"/>
              <a:buChar char="q"/>
            </a:pPr>
            <a:endParaRPr lang="en-US" sz="2400" dirty="0"/>
          </a:p>
          <a:p>
            <a:endParaRPr lang="en-US" sz="2400" dirty="0"/>
          </a:p>
        </p:txBody>
      </p:sp>
      <p:sp>
        <p:nvSpPr>
          <p:cNvPr id="3" name="Rectangle 2"/>
          <p:cNvSpPr txBox="1">
            <a:spLocks noChangeArrowheads="1"/>
          </p:cNvSpPr>
          <p:nvPr/>
        </p:nvSpPr>
        <p:spPr>
          <a:xfrm>
            <a:off x="571500" y="404813"/>
            <a:ext cx="7929563" cy="1143000"/>
          </a:xfrm>
          <a:prstGeom prst="rect">
            <a:avLst/>
          </a:prstGeom>
        </p:spPr>
        <p:txBody>
          <a:bodyPr/>
          <a:lstStyle/>
          <a:p>
            <a:pPr algn="ctr">
              <a:defRPr/>
            </a:pPr>
            <a:r>
              <a:rPr lang="en-US" sz="4000" b="1" dirty="0">
                <a:solidFill>
                  <a:schemeClr val="tx2">
                    <a:lumMod val="50000"/>
                  </a:schemeClr>
                </a:solidFill>
                <a:effectLst>
                  <a:outerShdw blurRad="38100" dist="38100" dir="2700000" algn="tl">
                    <a:srgbClr val="000000">
                      <a:alpha val="43137"/>
                    </a:srgbClr>
                  </a:outerShdw>
                </a:effectLst>
              </a:rPr>
              <a:t>How to produce more with less?</a:t>
            </a:r>
          </a:p>
          <a:p>
            <a:pPr algn="ctr">
              <a:defRPr/>
            </a:pPr>
            <a:endParaRPr lang="en-GB" sz="4400" b="1" kern="0" dirty="0">
              <a:solidFill>
                <a:schemeClr val="tx2">
                  <a:lumMod val="50000"/>
                </a:schemeClr>
              </a:solidFill>
              <a:effectLst>
                <a:outerShdw blurRad="38100" dist="38100" dir="2700000" algn="tl">
                  <a:srgbClr val="000000"/>
                </a:outerShdw>
              </a:effectLst>
              <a:latin typeface="+mj-lt"/>
              <a:ea typeface="+mj-ea"/>
              <a:cs typeface="+mj-cs"/>
            </a:endParaRPr>
          </a:p>
        </p:txBody>
      </p:sp>
      <p:sp>
        <p:nvSpPr>
          <p:cNvPr id="15364" name="AutoShape 5" descr="http://1.bp.blogspot.com/_8OaZRcNWEq8/SWHGMXWsCuI/AAAAAAAAAKE/h2_7ryhJFDc/s400/food_security.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pic>
        <p:nvPicPr>
          <p:cNvPr id="15365" name="Picture 7" descr="http://1.bp.blogspot.com/_8OaZRcNWEq8/SWHGMXWsCuI/AAAAAAAAAKE/h2_7ryhJFDc/s400/food_security.jpg"/>
          <p:cNvPicPr>
            <a:picLocks noChangeAspect="1" noChangeArrowheads="1"/>
          </p:cNvPicPr>
          <p:nvPr/>
        </p:nvPicPr>
        <p:blipFill>
          <a:blip r:embed="rId3" cstate="print"/>
          <a:srcRect/>
          <a:stretch>
            <a:fillRect/>
          </a:stretch>
        </p:blipFill>
        <p:spPr bwMode="auto">
          <a:xfrm>
            <a:off x="0" y="2000250"/>
            <a:ext cx="3233738"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395536" y="1196752"/>
            <a:ext cx="8229600" cy="5040560"/>
          </a:xfrm>
        </p:spPr>
        <p:txBody>
          <a:bodyPr>
            <a:normAutofit/>
          </a:bodyPr>
          <a:lstStyle/>
          <a:p>
            <a:pPr marL="365760" indent="-256032" eaLnBrk="1" fontAlgn="auto" hangingPunct="1">
              <a:lnSpc>
                <a:spcPct val="90000"/>
              </a:lnSpc>
              <a:spcAft>
                <a:spcPts val="0"/>
              </a:spcAft>
              <a:buClr>
                <a:schemeClr val="tx1"/>
              </a:buClr>
              <a:buSzPct val="125000"/>
              <a:buFont typeface="Wingdings 3"/>
              <a:buChar char=""/>
              <a:defRPr/>
            </a:pPr>
            <a:r>
              <a:rPr lang="en-US" dirty="0">
                <a:solidFill>
                  <a:schemeClr val="tx2">
                    <a:lumMod val="75000"/>
                  </a:schemeClr>
                </a:solidFill>
              </a:rPr>
              <a:t>Markets</a:t>
            </a:r>
            <a:r>
              <a:rPr lang="en-US" b="1" dirty="0"/>
              <a:t>, not production, increasingly </a:t>
            </a:r>
            <a:r>
              <a:rPr lang="en-US" dirty="0"/>
              <a:t>drive agricultural development</a:t>
            </a:r>
          </a:p>
          <a:p>
            <a:pPr marL="365760" indent="-256032" eaLnBrk="1" fontAlgn="auto" hangingPunct="1">
              <a:lnSpc>
                <a:spcPct val="90000"/>
              </a:lnSpc>
              <a:spcAft>
                <a:spcPts val="0"/>
              </a:spcAft>
              <a:buClr>
                <a:schemeClr val="tx1"/>
              </a:buClr>
              <a:buSzPct val="125000"/>
              <a:buFont typeface="Wingdings 3"/>
              <a:buChar char=""/>
              <a:defRPr/>
            </a:pPr>
            <a:r>
              <a:rPr lang="en-US" dirty="0"/>
              <a:t>Production, trade, </a:t>
            </a:r>
            <a:r>
              <a:rPr lang="en-US" dirty="0" smtClean="0"/>
              <a:t>consumption:</a:t>
            </a:r>
            <a:r>
              <a:rPr lang="en-US" b="1" dirty="0" smtClean="0"/>
              <a:t> </a:t>
            </a:r>
            <a:r>
              <a:rPr lang="en-US" b="1" dirty="0">
                <a:solidFill>
                  <a:schemeClr val="tx2">
                    <a:lumMod val="75000"/>
                  </a:schemeClr>
                </a:solidFill>
              </a:rPr>
              <a:t>more dynamic, evolving in unpredictable ways</a:t>
            </a:r>
          </a:p>
          <a:p>
            <a:pPr marL="365760" indent="-256032" eaLnBrk="1" fontAlgn="auto" hangingPunct="1">
              <a:lnSpc>
                <a:spcPct val="90000"/>
              </a:lnSpc>
              <a:spcAft>
                <a:spcPts val="0"/>
              </a:spcAft>
              <a:buClr>
                <a:schemeClr val="tx1"/>
              </a:buClr>
              <a:buSzPct val="125000"/>
              <a:buFont typeface="Wingdings 3"/>
              <a:buChar char=""/>
              <a:defRPr/>
            </a:pPr>
            <a:r>
              <a:rPr lang="en-US" dirty="0"/>
              <a:t>Knowledge, information and technology</a:t>
            </a:r>
            <a:r>
              <a:rPr lang="en-US" b="1" dirty="0"/>
              <a:t>, generated, shared &amp; applied </a:t>
            </a:r>
            <a:r>
              <a:rPr lang="en-US" dirty="0"/>
              <a:t>also</a:t>
            </a:r>
            <a:r>
              <a:rPr lang="en-US" b="1" dirty="0"/>
              <a:t> </a:t>
            </a:r>
            <a:r>
              <a:rPr lang="en-US" dirty="0">
                <a:solidFill>
                  <a:schemeClr val="tx2">
                    <a:lumMod val="75000"/>
                  </a:schemeClr>
                </a:solidFill>
              </a:rPr>
              <a:t>through</a:t>
            </a:r>
            <a:r>
              <a:rPr lang="en-US" b="1" dirty="0">
                <a:solidFill>
                  <a:schemeClr val="tx2">
                    <a:lumMod val="75000"/>
                  </a:schemeClr>
                </a:solidFill>
              </a:rPr>
              <a:t> </a:t>
            </a:r>
            <a:r>
              <a:rPr lang="en-US" dirty="0">
                <a:solidFill>
                  <a:schemeClr val="tx2">
                    <a:lumMod val="75000"/>
                  </a:schemeClr>
                </a:solidFill>
              </a:rPr>
              <a:t>private sector</a:t>
            </a:r>
          </a:p>
          <a:p>
            <a:pPr marL="365760" indent="-256032">
              <a:lnSpc>
                <a:spcPct val="90000"/>
              </a:lnSpc>
              <a:buClr>
                <a:schemeClr val="tx1"/>
              </a:buClr>
              <a:buSzPct val="125000"/>
              <a:buFont typeface="Wingdings 3"/>
              <a:buChar char=""/>
              <a:defRPr/>
            </a:pPr>
            <a:r>
              <a:rPr lang="en-US" dirty="0" smtClean="0">
                <a:solidFill>
                  <a:schemeClr val="tx2">
                    <a:lumMod val="75000"/>
                  </a:schemeClr>
                </a:solidFill>
              </a:rPr>
              <a:t>ICTs</a:t>
            </a:r>
            <a:r>
              <a:rPr lang="en-US" b="1" dirty="0" smtClean="0"/>
              <a:t> allow </a:t>
            </a:r>
            <a:r>
              <a:rPr lang="en-US" dirty="0" smtClean="0"/>
              <a:t>using knowledge created elsewhere</a:t>
            </a:r>
            <a:r>
              <a:rPr lang="en-US" b="1" dirty="0" smtClean="0"/>
              <a:t> or for other purposes </a:t>
            </a:r>
            <a:endParaRPr lang="en-US" b="1" dirty="0"/>
          </a:p>
          <a:p>
            <a:pPr marL="365760" indent="-256032" eaLnBrk="1" fontAlgn="auto" hangingPunct="1">
              <a:lnSpc>
                <a:spcPct val="90000"/>
              </a:lnSpc>
              <a:spcAft>
                <a:spcPts val="0"/>
              </a:spcAft>
              <a:buClr>
                <a:schemeClr val="tx1"/>
              </a:buClr>
              <a:buSzPct val="125000"/>
              <a:buFont typeface="Wingdings 3"/>
              <a:buChar char=""/>
              <a:defRPr/>
            </a:pPr>
            <a:r>
              <a:rPr lang="en-US" dirty="0">
                <a:solidFill>
                  <a:schemeClr val="tx2">
                    <a:lumMod val="75000"/>
                  </a:schemeClr>
                </a:solidFill>
              </a:rPr>
              <a:t>Knowledge structure</a:t>
            </a:r>
            <a:r>
              <a:rPr lang="en-US" b="1" dirty="0">
                <a:solidFill>
                  <a:schemeClr val="tx2">
                    <a:lumMod val="75000"/>
                  </a:schemeClr>
                </a:solidFill>
              </a:rPr>
              <a:t> </a:t>
            </a:r>
            <a:r>
              <a:rPr lang="en-US" b="1" dirty="0"/>
              <a:t>(education level of various actors) of agricultural sector </a:t>
            </a:r>
            <a:r>
              <a:rPr lang="en-US" b="1" dirty="0" smtClean="0"/>
              <a:t>is changing</a:t>
            </a:r>
          </a:p>
          <a:p>
            <a:pPr marL="365760" indent="-256032" eaLnBrk="1" fontAlgn="auto" hangingPunct="1">
              <a:lnSpc>
                <a:spcPct val="90000"/>
              </a:lnSpc>
              <a:spcAft>
                <a:spcPts val="0"/>
              </a:spcAft>
              <a:buClr>
                <a:schemeClr val="tx1"/>
              </a:buClr>
              <a:buSzPct val="125000"/>
              <a:buFont typeface="Wingdings 3"/>
              <a:buChar char=""/>
              <a:defRPr/>
            </a:pPr>
            <a:r>
              <a:rPr lang="en-US" dirty="0" smtClean="0"/>
              <a:t>Agricultural development</a:t>
            </a:r>
            <a:r>
              <a:rPr lang="en-US" b="1" dirty="0" smtClean="0"/>
              <a:t> increasingly takes place </a:t>
            </a:r>
            <a:r>
              <a:rPr lang="en-US" dirty="0" smtClean="0"/>
              <a:t>in</a:t>
            </a:r>
            <a:r>
              <a:rPr lang="en-US" b="1" dirty="0" smtClean="0"/>
              <a:t> </a:t>
            </a:r>
            <a:r>
              <a:rPr lang="en-US" dirty="0" smtClean="0">
                <a:solidFill>
                  <a:schemeClr val="tx2">
                    <a:lumMod val="75000"/>
                  </a:schemeClr>
                </a:solidFill>
              </a:rPr>
              <a:t>globalised</a:t>
            </a:r>
            <a:r>
              <a:rPr lang="en-US" dirty="0" smtClean="0"/>
              <a:t> setting</a:t>
            </a:r>
            <a:endParaRPr lang="en-US" dirty="0"/>
          </a:p>
        </p:txBody>
      </p:sp>
      <p:sp>
        <p:nvSpPr>
          <p:cNvPr id="79874" name="Rectangle 2"/>
          <p:cNvSpPr>
            <a:spLocks noGrp="1" noChangeArrowheads="1"/>
          </p:cNvSpPr>
          <p:nvPr>
            <p:ph type="title"/>
          </p:nvPr>
        </p:nvSpPr>
        <p:spPr>
          <a:xfrm>
            <a:off x="0" y="260648"/>
            <a:ext cx="8929688" cy="864096"/>
          </a:xfrm>
        </p:spPr>
        <p:txBody>
          <a:bodyPr/>
          <a:lstStyle/>
          <a:p>
            <a:pPr algn="ctr" eaLnBrk="1" fontAlgn="auto" hangingPunct="1">
              <a:spcAft>
                <a:spcPts val="0"/>
              </a:spcAft>
              <a:defRPr/>
            </a:pPr>
            <a:r>
              <a:rPr lang="en-US" sz="3600" b="1" dirty="0">
                <a:solidFill>
                  <a:srgbClr val="FF0000"/>
                </a:solidFill>
              </a:rPr>
              <a:t>Evolution </a:t>
            </a:r>
            <a:r>
              <a:rPr lang="en-US" sz="3600" b="1" dirty="0" smtClean="0">
                <a:solidFill>
                  <a:srgbClr val="FF0000"/>
                </a:solidFill>
              </a:rPr>
              <a:t>in </a:t>
            </a:r>
            <a:r>
              <a:rPr lang="en-US" sz="3600" b="1" dirty="0">
                <a:solidFill>
                  <a:srgbClr val="FF0000"/>
                </a:solidFill>
              </a:rPr>
              <a:t>agricultural development </a:t>
            </a:r>
            <a:endParaRPr lang="en-GB" sz="3600" b="1" dirty="0">
              <a:solidFill>
                <a:srgbClr val="FF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395288" y="1711325"/>
            <a:ext cx="8229600" cy="4525963"/>
          </a:xfrm>
        </p:spPr>
        <p:txBody>
          <a:bodyPr>
            <a:noAutofit/>
          </a:bodyPr>
          <a:lstStyle/>
          <a:p>
            <a:pPr marL="365760" indent="-256032" eaLnBrk="1" fontAlgn="auto" hangingPunct="1">
              <a:lnSpc>
                <a:spcPct val="90000"/>
              </a:lnSpc>
              <a:spcAft>
                <a:spcPts val="0"/>
              </a:spcAft>
              <a:buClr>
                <a:schemeClr val="tx1"/>
              </a:buClr>
              <a:buSzPct val="125000"/>
              <a:buFont typeface="Wingdings 3"/>
              <a:buChar char=""/>
              <a:defRPr/>
            </a:pPr>
            <a:r>
              <a:rPr lang="en-US" sz="3600" dirty="0" smtClean="0">
                <a:solidFill>
                  <a:schemeClr val="tx2">
                    <a:lumMod val="10000"/>
                  </a:schemeClr>
                </a:solidFill>
              </a:rPr>
              <a:t>Until 1980: linear, top-down approach, research-extension-farmers (NARS)</a:t>
            </a:r>
            <a:endParaRPr lang="en-US" sz="3600" dirty="0">
              <a:solidFill>
                <a:schemeClr val="tx2">
                  <a:lumMod val="10000"/>
                </a:schemeClr>
              </a:solidFill>
            </a:endParaRPr>
          </a:p>
          <a:p>
            <a:pPr marL="365760" indent="-256032" eaLnBrk="1" fontAlgn="auto" hangingPunct="1">
              <a:lnSpc>
                <a:spcPct val="90000"/>
              </a:lnSpc>
              <a:spcAft>
                <a:spcPts val="0"/>
              </a:spcAft>
              <a:buClr>
                <a:schemeClr val="tx1"/>
              </a:buClr>
              <a:buSzPct val="125000"/>
              <a:buFont typeface="Wingdings 3"/>
              <a:buChar char=""/>
              <a:defRPr/>
            </a:pPr>
            <a:r>
              <a:rPr lang="en-US" sz="3600" dirty="0" smtClean="0">
                <a:solidFill>
                  <a:schemeClr val="tx2">
                    <a:lumMod val="10000"/>
                  </a:schemeClr>
                </a:solidFill>
              </a:rPr>
              <a:t>In 90s: knowledge triangle: research- education-extension, private sector (AKIS)</a:t>
            </a:r>
          </a:p>
          <a:p>
            <a:pPr marL="365760" indent="-256032" eaLnBrk="1" fontAlgn="auto" hangingPunct="1">
              <a:lnSpc>
                <a:spcPct val="90000"/>
              </a:lnSpc>
              <a:spcAft>
                <a:spcPts val="0"/>
              </a:spcAft>
              <a:buClr>
                <a:schemeClr val="tx1"/>
              </a:buClr>
              <a:buSzPct val="125000"/>
              <a:buFont typeface="Wingdings 3"/>
              <a:buChar char=""/>
              <a:defRPr/>
            </a:pPr>
            <a:r>
              <a:rPr lang="en-US" sz="3600" b="1" dirty="0" smtClean="0">
                <a:solidFill>
                  <a:srgbClr val="C00000"/>
                </a:solidFill>
              </a:rPr>
              <a:t>Recently: non linear, participatory, dynamic, demand driven, networking (AIS)</a:t>
            </a:r>
            <a:endParaRPr lang="en-US" sz="3600" b="1" dirty="0">
              <a:solidFill>
                <a:srgbClr val="C00000"/>
              </a:solidFill>
            </a:endParaRPr>
          </a:p>
        </p:txBody>
      </p:sp>
      <p:sp>
        <p:nvSpPr>
          <p:cNvPr id="79874" name="Rectangle 2"/>
          <p:cNvSpPr>
            <a:spLocks noGrp="1" noChangeArrowheads="1"/>
          </p:cNvSpPr>
          <p:nvPr>
            <p:ph type="title"/>
          </p:nvPr>
        </p:nvSpPr>
        <p:spPr>
          <a:xfrm>
            <a:off x="0" y="0"/>
            <a:ext cx="8929688" cy="1371600"/>
          </a:xfrm>
        </p:spPr>
        <p:txBody>
          <a:bodyPr>
            <a:normAutofit/>
          </a:bodyPr>
          <a:lstStyle/>
          <a:p>
            <a:pPr algn="ctr" eaLnBrk="1" fontAlgn="auto" hangingPunct="1">
              <a:spcAft>
                <a:spcPts val="0"/>
              </a:spcAft>
              <a:defRPr/>
            </a:pPr>
            <a:r>
              <a:rPr lang="en-US" sz="3600" b="1" dirty="0">
                <a:solidFill>
                  <a:schemeClr val="tx2">
                    <a:lumMod val="75000"/>
                  </a:schemeClr>
                </a:solidFill>
              </a:rPr>
              <a:t>Evolution </a:t>
            </a:r>
            <a:r>
              <a:rPr lang="en-US" sz="3600" b="1" dirty="0" smtClean="0">
                <a:solidFill>
                  <a:schemeClr val="tx2">
                    <a:lumMod val="75000"/>
                  </a:schemeClr>
                </a:solidFill>
              </a:rPr>
              <a:t>of agricultural knowledge systems</a:t>
            </a:r>
            <a:endParaRPr lang="en-GB" sz="3600" b="1" dirty="0">
              <a:solidFill>
                <a:schemeClr val="tx2">
                  <a:lumMod val="75000"/>
                </a:schemeClr>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3600" dirty="0" smtClean="0">
                <a:solidFill>
                  <a:schemeClr val="accent6">
                    <a:lumMod val="75000"/>
                  </a:schemeClr>
                </a:solidFill>
              </a:rPr>
              <a:t>The role of research in the innovation </a:t>
            </a:r>
            <a:r>
              <a:rPr lang="en-US" sz="3200" dirty="0" smtClean="0">
                <a:solidFill>
                  <a:schemeClr val="accent6">
                    <a:lumMod val="75000"/>
                  </a:schemeClr>
                </a:solidFill>
              </a:rPr>
              <a:t>approach</a:t>
            </a:r>
            <a:endParaRPr lang="en-US" sz="3600" dirty="0">
              <a:solidFill>
                <a:schemeClr val="accent6">
                  <a:lumMod val="75000"/>
                </a:schemeClr>
              </a:solidFill>
            </a:endParaRPr>
          </a:p>
        </p:txBody>
      </p:sp>
      <p:sp>
        <p:nvSpPr>
          <p:cNvPr id="25603" name="TextBox 2"/>
          <p:cNvSpPr txBox="1">
            <a:spLocks noChangeArrowheads="1"/>
          </p:cNvSpPr>
          <p:nvPr/>
        </p:nvSpPr>
        <p:spPr bwMode="auto">
          <a:xfrm>
            <a:off x="5715008" y="1628800"/>
            <a:ext cx="3428992" cy="3539430"/>
          </a:xfrm>
          <a:prstGeom prst="rect">
            <a:avLst/>
          </a:prstGeom>
          <a:noFill/>
          <a:ln w="9525">
            <a:noFill/>
            <a:miter lim="800000"/>
            <a:headEnd/>
            <a:tailEnd/>
          </a:ln>
        </p:spPr>
        <p:txBody>
          <a:bodyPr wrap="square">
            <a:spAutoFit/>
          </a:bodyPr>
          <a:lstStyle/>
          <a:p>
            <a:r>
              <a:rPr lang="en-US" sz="2800" dirty="0">
                <a:latin typeface="+mj-lt"/>
              </a:rPr>
              <a:t> </a:t>
            </a:r>
            <a:r>
              <a:rPr lang="en-US" sz="2800" b="1" dirty="0">
                <a:solidFill>
                  <a:srgbClr val="FF0000"/>
                </a:solidFill>
                <a:latin typeface="+mj-lt"/>
              </a:rPr>
              <a:t>Needs to acquire new skills</a:t>
            </a:r>
            <a:r>
              <a:rPr lang="en-US" sz="2800" dirty="0">
                <a:latin typeface="+mj-lt"/>
              </a:rPr>
              <a:t> –</a:t>
            </a:r>
            <a:r>
              <a:rPr lang="en-US" sz="2800" dirty="0">
                <a:solidFill>
                  <a:schemeClr val="tx2">
                    <a:lumMod val="75000"/>
                  </a:schemeClr>
                </a:solidFill>
                <a:latin typeface="+mj-lt"/>
              </a:rPr>
              <a:t>Communication</a:t>
            </a:r>
            <a:r>
              <a:rPr lang="en-US" sz="2800" dirty="0">
                <a:solidFill>
                  <a:srgbClr val="0070C0"/>
                </a:solidFill>
                <a:latin typeface="+mj-lt"/>
              </a:rPr>
              <a:t>, Facilitation, </a:t>
            </a:r>
          </a:p>
          <a:p>
            <a:r>
              <a:rPr lang="en-US" sz="2800" dirty="0">
                <a:solidFill>
                  <a:srgbClr val="0070C0"/>
                </a:solidFill>
                <a:latin typeface="+mj-lt"/>
              </a:rPr>
              <a:t>Conflict management; </a:t>
            </a:r>
            <a:r>
              <a:rPr lang="en-US" sz="2800" dirty="0">
                <a:solidFill>
                  <a:schemeClr val="tx2">
                    <a:lumMod val="75000"/>
                  </a:schemeClr>
                </a:solidFill>
                <a:latin typeface="+mj-lt"/>
              </a:rPr>
              <a:t>Network brokerage</a:t>
            </a:r>
            <a:r>
              <a:rPr lang="en-US" sz="2800" dirty="0">
                <a:solidFill>
                  <a:srgbClr val="0070C0"/>
                </a:solidFill>
                <a:latin typeface="+mj-lt"/>
              </a:rPr>
              <a:t>, </a:t>
            </a:r>
            <a:r>
              <a:rPr lang="en-US" sz="2800" dirty="0">
                <a:solidFill>
                  <a:schemeClr val="accent2">
                    <a:lumMod val="40000"/>
                    <a:lumOff val="60000"/>
                  </a:schemeClr>
                </a:solidFill>
                <a:latin typeface="+mj-lt"/>
              </a:rPr>
              <a:t>Demand articulation </a:t>
            </a:r>
          </a:p>
        </p:txBody>
      </p:sp>
      <p:pic>
        <p:nvPicPr>
          <p:cNvPr id="25604" name="Picture 2"/>
          <p:cNvPicPr>
            <a:picLocks noChangeAspect="1" noChangeArrowheads="1"/>
          </p:cNvPicPr>
          <p:nvPr/>
        </p:nvPicPr>
        <p:blipFill>
          <a:blip r:embed="rId3" cstate="print"/>
          <a:srcRect/>
          <a:stretch>
            <a:fillRect/>
          </a:stretch>
        </p:blipFill>
        <p:spPr bwMode="auto">
          <a:xfrm>
            <a:off x="153987" y="1714488"/>
            <a:ext cx="5154198" cy="5143512"/>
          </a:xfrm>
          <a:prstGeom prst="rect">
            <a:avLst/>
          </a:prstGeom>
          <a:noFill/>
          <a:ln w="9525">
            <a:noFill/>
            <a:miter lim="800000"/>
            <a:headEnd/>
            <a:tailEnd/>
          </a:ln>
        </p:spPr>
      </p:pic>
      <p:sp>
        <p:nvSpPr>
          <p:cNvPr id="25605" name="Rectangle 3"/>
          <p:cNvSpPr>
            <a:spLocks noChangeArrowheads="1"/>
          </p:cNvSpPr>
          <p:nvPr/>
        </p:nvSpPr>
        <p:spPr bwMode="auto">
          <a:xfrm>
            <a:off x="5429256" y="5859463"/>
            <a:ext cx="3714744" cy="739775"/>
          </a:xfrm>
          <a:prstGeom prst="rect">
            <a:avLst/>
          </a:prstGeom>
          <a:noFill/>
          <a:ln w="9525">
            <a:noFill/>
            <a:miter lim="800000"/>
            <a:headEnd/>
            <a:tailEnd/>
          </a:ln>
        </p:spPr>
        <p:txBody>
          <a:bodyPr wrap="square" anchor="ctr">
            <a:spAutoFit/>
          </a:bodyPr>
          <a:lstStyle/>
          <a:p>
            <a:pPr algn="just"/>
            <a:r>
              <a:rPr lang="en-GB" sz="1400" b="1" dirty="0">
                <a:latin typeface="Arial" charset="0"/>
                <a:cs typeface="Times New Roman" pitchFamily="18" charset="0"/>
              </a:rPr>
              <a:t>Different roles of science in relation to decision-stakes and uncertainties</a:t>
            </a:r>
            <a:endParaRPr lang="en-US" sz="1400" dirty="0">
              <a:latin typeface="Arial" charset="0"/>
            </a:endParaRPr>
          </a:p>
          <a:p>
            <a:pPr algn="just" eaLnBrk="0" hangingPunct="0"/>
            <a:r>
              <a:rPr lang="en-GB" sz="1400" dirty="0">
                <a:latin typeface="Arial" charset="0"/>
                <a:cs typeface="Times New Roman" pitchFamily="18" charset="0"/>
              </a:rPr>
              <a:t>(</a:t>
            </a:r>
            <a:r>
              <a:rPr lang="en-GB" sz="1400" i="1" dirty="0">
                <a:latin typeface="Arial" charset="0"/>
                <a:cs typeface="Times New Roman" pitchFamily="18" charset="0"/>
              </a:rPr>
              <a:t>From </a:t>
            </a:r>
            <a:r>
              <a:rPr lang="en-GB" sz="1400" i="1" dirty="0" err="1">
                <a:latin typeface="Arial" charset="0"/>
                <a:cs typeface="Times New Roman" pitchFamily="18" charset="0"/>
              </a:rPr>
              <a:t>Functowicz</a:t>
            </a:r>
            <a:r>
              <a:rPr lang="en-GB" sz="1400" i="1" dirty="0">
                <a:latin typeface="Arial" charset="0"/>
                <a:cs typeface="Times New Roman" pitchFamily="18" charset="0"/>
              </a:rPr>
              <a:t> and </a:t>
            </a:r>
            <a:r>
              <a:rPr lang="en-GB" sz="1400" i="1" dirty="0" err="1">
                <a:latin typeface="Arial" charset="0"/>
                <a:cs typeface="Times New Roman" pitchFamily="18" charset="0"/>
              </a:rPr>
              <a:t>Ravetz</a:t>
            </a:r>
            <a:r>
              <a:rPr lang="en-GB" sz="1400" i="1" dirty="0">
                <a:latin typeface="Arial" charset="0"/>
                <a:cs typeface="Times New Roman" pitchFamily="18" charset="0"/>
              </a:rPr>
              <a:t>, 1993</a:t>
            </a:r>
            <a:r>
              <a:rPr lang="en-GB" sz="1400" dirty="0">
                <a:latin typeface="Arial" charset="0"/>
                <a:cs typeface="Times New Roman" pitchFamily="18" charset="0"/>
              </a:rPr>
              <a:t>)</a:t>
            </a:r>
            <a:endParaRPr lang="en-GB" sz="1400" dirty="0">
              <a:latin typeface="Arial" charset="0"/>
            </a:endParaRPr>
          </a:p>
        </p:txBody>
      </p:sp>
      <p:sp>
        <p:nvSpPr>
          <p:cNvPr id="25606" name="Rectangle 4"/>
          <p:cNvSpPr>
            <a:spLocks noChangeArrowheads="1"/>
          </p:cNvSpPr>
          <p:nvPr/>
        </p:nvSpPr>
        <p:spPr bwMode="auto">
          <a:xfrm>
            <a:off x="1785938" y="-798513"/>
            <a:ext cx="7358062" cy="339725"/>
          </a:xfrm>
          <a:prstGeom prst="rect">
            <a:avLst/>
          </a:prstGeom>
          <a:noFill/>
          <a:ln w="9525">
            <a:noFill/>
            <a:miter lim="800000"/>
            <a:headEnd/>
            <a:tailEnd/>
          </a:ln>
        </p:spPr>
        <p:txBody>
          <a:bodyPr anchor="ctr">
            <a:spAutoFit/>
          </a:bodyPr>
          <a:lstStyle/>
          <a:p>
            <a:pPr algn="just"/>
            <a:r>
              <a:rPr lang="en-GB" sz="800" b="1">
                <a:latin typeface="Arial" charset="0"/>
                <a:cs typeface="Times New Roman" pitchFamily="18" charset="0"/>
              </a:rPr>
              <a:t>Different roles of science in relation to decision-stakes and uncertainties</a:t>
            </a:r>
            <a:endParaRPr lang="en-US" sz="900">
              <a:latin typeface="Arial" charset="0"/>
            </a:endParaRPr>
          </a:p>
          <a:p>
            <a:pPr algn="just" eaLnBrk="0" hangingPunct="0"/>
            <a:r>
              <a:rPr lang="en-GB" sz="800">
                <a:latin typeface="Arial" charset="0"/>
                <a:cs typeface="Times New Roman" pitchFamily="18" charset="0"/>
              </a:rPr>
              <a:t>(</a:t>
            </a:r>
            <a:r>
              <a:rPr lang="en-GB" sz="800" i="1">
                <a:latin typeface="Arial" charset="0"/>
                <a:cs typeface="Times New Roman" pitchFamily="18" charset="0"/>
              </a:rPr>
              <a:t>From Functowicz and Ravetz, 1993</a:t>
            </a:r>
            <a:r>
              <a:rPr lang="en-GB" sz="800">
                <a:latin typeface="Arial" charset="0"/>
                <a:cs typeface="Times New Roman" pitchFamily="18" charset="0"/>
              </a:rPr>
              <a:t>)</a:t>
            </a:r>
            <a:endParaRPr lang="en-GB">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smtClean="0">
                <a:solidFill>
                  <a:schemeClr val="bg1"/>
                </a:solidFill>
              </a:rPr>
              <a:t>Agricultural innovation</a:t>
            </a:r>
            <a:endParaRPr lang="en-US" dirty="0">
              <a:solidFill>
                <a:schemeClr val="bg1"/>
              </a:solidFill>
            </a:endParaRPr>
          </a:p>
        </p:txBody>
      </p:sp>
      <p:sp>
        <p:nvSpPr>
          <p:cNvPr id="5" name="Content Placeholder 4"/>
          <p:cNvSpPr>
            <a:spLocks noGrp="1"/>
          </p:cNvSpPr>
          <p:nvPr>
            <p:ph sz="half" idx="1"/>
          </p:nvPr>
        </p:nvSpPr>
        <p:spPr>
          <a:xfrm>
            <a:off x="0" y="1844824"/>
            <a:ext cx="4355976" cy="4464050"/>
          </a:xfrm>
          <a:ln>
            <a:solidFill>
              <a:srgbClr val="FF0000"/>
            </a:solidFill>
          </a:ln>
        </p:spPr>
        <p:txBody>
          <a:bodyPr/>
          <a:lstStyle/>
          <a:p>
            <a:pPr>
              <a:defRPr/>
            </a:pPr>
            <a:r>
              <a:rPr lang="it-IT" sz="2800" dirty="0" smtClean="0">
                <a:solidFill>
                  <a:schemeClr val="tx2"/>
                </a:solidFill>
              </a:rPr>
              <a:t>Process </a:t>
            </a:r>
            <a:r>
              <a:rPr lang="it-IT" sz="2800" dirty="0" err="1" smtClean="0">
                <a:solidFill>
                  <a:schemeClr val="tx2"/>
                </a:solidFill>
              </a:rPr>
              <a:t>of</a:t>
            </a:r>
            <a:r>
              <a:rPr lang="it-IT" sz="2800" dirty="0" smtClean="0">
                <a:solidFill>
                  <a:schemeClr val="tx2"/>
                </a:solidFill>
              </a:rPr>
              <a:t> </a:t>
            </a:r>
            <a:r>
              <a:rPr lang="en-GB" sz="2800" b="1" dirty="0" smtClean="0">
                <a:solidFill>
                  <a:schemeClr val="tx2"/>
                </a:solidFill>
              </a:rPr>
              <a:t>bringing new products, new processes and new forms of organization</a:t>
            </a:r>
            <a:r>
              <a:rPr lang="en-GB" sz="2800" dirty="0" smtClean="0">
                <a:solidFill>
                  <a:schemeClr val="tx2"/>
                </a:solidFill>
              </a:rPr>
              <a:t> into </a:t>
            </a:r>
            <a:r>
              <a:rPr lang="en-GB" sz="2800" b="1" dirty="0" smtClean="0">
                <a:solidFill>
                  <a:schemeClr val="tx2"/>
                </a:solidFill>
              </a:rPr>
              <a:t>social and economic use</a:t>
            </a:r>
            <a:r>
              <a:rPr lang="it-IT" sz="2800" dirty="0" smtClean="0">
                <a:solidFill>
                  <a:schemeClr val="tx2"/>
                </a:solidFill>
              </a:rPr>
              <a:t> in which multiple actors learn and innovate, manage risks and share benefits.</a:t>
            </a:r>
          </a:p>
          <a:p>
            <a:pPr>
              <a:defRPr/>
            </a:pPr>
            <a:endParaRPr lang="it-IT" sz="2400" dirty="0" smtClean="0">
              <a:solidFill>
                <a:schemeClr val="accent4">
                  <a:lumMod val="75000"/>
                </a:schemeClr>
              </a:solidFill>
            </a:endParaRPr>
          </a:p>
        </p:txBody>
      </p:sp>
      <p:sp>
        <p:nvSpPr>
          <p:cNvPr id="7" name="Content Placeholder 6"/>
          <p:cNvSpPr>
            <a:spLocks noGrp="1"/>
          </p:cNvSpPr>
          <p:nvPr>
            <p:ph sz="half" idx="2"/>
          </p:nvPr>
        </p:nvSpPr>
        <p:spPr>
          <a:xfrm>
            <a:off x="4572000" y="1844824"/>
            <a:ext cx="4038600" cy="4536058"/>
          </a:xfrm>
          <a:ln>
            <a:solidFill>
              <a:srgbClr val="FF0000"/>
            </a:solidFill>
          </a:ln>
        </p:spPr>
        <p:txBody>
          <a:bodyPr>
            <a:normAutofit/>
          </a:bodyPr>
          <a:lstStyle/>
          <a:p>
            <a:pPr>
              <a:defRPr/>
            </a:pPr>
            <a:r>
              <a:rPr lang="en-US" sz="2800" dirty="0" smtClean="0">
                <a:solidFill>
                  <a:schemeClr val="tx2">
                    <a:lumMod val="75000"/>
                  </a:schemeClr>
                </a:solidFill>
              </a:rPr>
              <a:t>Interactive process</a:t>
            </a:r>
          </a:p>
          <a:p>
            <a:pPr>
              <a:defRPr/>
            </a:pPr>
            <a:r>
              <a:rPr lang="en-US" sz="2800" dirty="0" smtClean="0">
                <a:solidFill>
                  <a:schemeClr val="tx2">
                    <a:lumMod val="75000"/>
                  </a:schemeClr>
                </a:solidFill>
              </a:rPr>
              <a:t>Multiple actors</a:t>
            </a:r>
          </a:p>
          <a:p>
            <a:pPr>
              <a:defRPr/>
            </a:pPr>
            <a:r>
              <a:rPr lang="en-US" sz="2800" dirty="0" smtClean="0">
                <a:solidFill>
                  <a:schemeClr val="tx2">
                    <a:lumMod val="75000"/>
                  </a:schemeClr>
                </a:solidFill>
              </a:rPr>
              <a:t>Networking</a:t>
            </a:r>
          </a:p>
          <a:p>
            <a:pPr>
              <a:defRPr/>
            </a:pPr>
            <a:r>
              <a:rPr lang="en-US" sz="2800" dirty="0" smtClean="0">
                <a:solidFill>
                  <a:schemeClr val="tx2">
                    <a:lumMod val="75000"/>
                  </a:schemeClr>
                </a:solidFill>
              </a:rPr>
              <a:t>Focus on the impact in terms of development</a:t>
            </a:r>
          </a:p>
          <a:p>
            <a:pPr>
              <a:defRPr/>
            </a:pPr>
            <a:r>
              <a:rPr lang="en-US" sz="2800" dirty="0" smtClean="0">
                <a:solidFill>
                  <a:schemeClr val="tx2">
                    <a:lumMod val="75000"/>
                  </a:schemeClr>
                </a:solidFill>
              </a:rPr>
              <a:t>Participatory approach</a:t>
            </a:r>
          </a:p>
          <a:p>
            <a:pPr>
              <a:defRPr/>
            </a:pPr>
            <a:r>
              <a:rPr lang="en-US" sz="2800" dirty="0" smtClean="0">
                <a:solidFill>
                  <a:schemeClr val="tx2">
                    <a:lumMod val="75000"/>
                  </a:schemeClr>
                </a:solidFill>
              </a:rPr>
              <a:t>Pluralistic origin</a:t>
            </a:r>
          </a:p>
          <a:p>
            <a:pPr>
              <a:defRPr/>
            </a:pPr>
            <a:r>
              <a:rPr lang="en-US" sz="2800" dirty="0" smtClean="0">
                <a:solidFill>
                  <a:schemeClr val="tx2">
                    <a:lumMod val="75000"/>
                  </a:schemeClr>
                </a:solidFill>
              </a:rPr>
              <a:t>Demand driven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2">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00B0F0"/>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237</TotalTime>
  <Words>1417</Words>
  <Application>Microsoft Office PowerPoint</Application>
  <PresentationFormat>On-screen Show (4:3)</PresentationFormat>
  <Paragraphs>169</Paragraphs>
  <Slides>28</Slides>
  <Notes>9</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Paper</vt:lpstr>
      <vt:lpstr>Photo Editor Photo</vt:lpstr>
      <vt:lpstr>Knowledge sharing and agricultural innovation system model</vt:lpstr>
      <vt:lpstr>Content</vt:lpstr>
      <vt:lpstr>Slide 3</vt:lpstr>
      <vt:lpstr>Slide 4</vt:lpstr>
      <vt:lpstr>Slide 5</vt:lpstr>
      <vt:lpstr>Evolution in agricultural development </vt:lpstr>
      <vt:lpstr>Evolution of agricultural knowledge systems</vt:lpstr>
      <vt:lpstr>The role of research in the innovation approach</vt:lpstr>
      <vt:lpstr>Agricultural innovation</vt:lpstr>
      <vt:lpstr>Innovation systems concept</vt:lpstr>
      <vt:lpstr>Slide 11</vt:lpstr>
      <vt:lpstr>Slide 12</vt:lpstr>
      <vt:lpstr>Knowledge - sharing</vt:lpstr>
      <vt:lpstr>Communication</vt:lpstr>
      <vt:lpstr>Slide 15</vt:lpstr>
      <vt:lpstr>Slide 16</vt:lpstr>
      <vt:lpstr>Slide 17</vt:lpstr>
      <vt:lpstr>Slide 18</vt:lpstr>
      <vt:lpstr>Slide 19</vt:lpstr>
      <vt:lpstr>Slide 20</vt:lpstr>
      <vt:lpstr>Slide 21</vt:lpstr>
      <vt:lpstr>Slide 22</vt:lpstr>
      <vt:lpstr>  ARMENIA:  Virtual Extension and Research Communication Network (VERCON) 2009-2010 www.agro.am </vt:lpstr>
      <vt:lpstr>Slide 24</vt:lpstr>
      <vt:lpstr>Slide 25</vt:lpstr>
      <vt:lpstr>Take – home messages</vt:lpstr>
      <vt:lpstr>Slide 27</vt:lpstr>
      <vt:lpstr>Slide 28</vt:lpstr>
    </vt:vector>
  </TitlesOfParts>
  <Company>FAO of the 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sharing and agricultural innovation system model</dc:title>
  <dc:creator>Alexandrova</dc:creator>
  <cp:lastModifiedBy>Alexandrova</cp:lastModifiedBy>
  <cp:revision>27</cp:revision>
  <dcterms:created xsi:type="dcterms:W3CDTF">2013-12-03T08:26:17Z</dcterms:created>
  <dcterms:modified xsi:type="dcterms:W3CDTF">2013-12-03T22:47:46Z</dcterms:modified>
</cp:coreProperties>
</file>