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7" r:id="rId2"/>
    <p:sldId id="291" r:id="rId3"/>
    <p:sldId id="274" r:id="rId4"/>
    <p:sldId id="264" r:id="rId5"/>
    <p:sldId id="313" r:id="rId6"/>
    <p:sldId id="316" r:id="rId7"/>
    <p:sldId id="299" r:id="rId8"/>
    <p:sldId id="311" r:id="rId9"/>
    <p:sldId id="280" r:id="rId10"/>
    <p:sldId id="285" r:id="rId11"/>
    <p:sldId id="271" r:id="rId12"/>
    <p:sldId id="309" r:id="rId13"/>
    <p:sldId id="310" r:id="rId14"/>
    <p:sldId id="315" r:id="rId15"/>
    <p:sldId id="314" r:id="rId16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31859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6" autoAdjust="0"/>
    <p:restoredTop sz="94660"/>
  </p:normalViewPr>
  <p:slideViewPr>
    <p:cSldViewPr>
      <p:cViewPr varScale="1">
        <p:scale>
          <a:sx n="74" d="100"/>
          <a:sy n="74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8E847A-FCF4-48A7-92D7-82F4B4240A48}" type="datetimeFigureOut">
              <a:rPr lang="en-US"/>
              <a:pPr>
                <a:defRPr/>
              </a:pPr>
              <a:t>12/3/2013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6125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7225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4513"/>
            <a:ext cx="2944813" cy="49530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4513"/>
            <a:ext cx="2944813" cy="495300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BCA5AED-8AF2-46F3-8D53-082DA8194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FB63B-64F3-48B8-808A-59CD09157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41A3F-07A9-4EA8-AAF3-2A7C1260D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7CF43-9DCA-4A2F-8D2E-9FD29C26E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ogoFSN_vertical_color_EN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04813"/>
            <a:ext cx="14478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0D433-AC2C-4C09-B556-AC4F0D55F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5F2E2-1C3F-4D73-BEC3-B0084827D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EB808-2E8C-44DA-BB9B-6B938AEB8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96C2C-B52F-4C87-8F13-710C6EDF2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BA3B0-9D45-427B-A84F-C41C2F654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3D8D3-AD0A-443F-A0D8-546CCF2A8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8CF61-A96B-4884-B09F-3978EE29A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838" y="6237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mbria"/>
                <a:ea typeface="+mn-ea"/>
                <a:cs typeface="Cambr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CE2DB3D-2951-4599-91DB-A85D9764D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emf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24075" y="265113"/>
            <a:ext cx="5976938" cy="662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88" indent="-1588"/>
            <a:r>
              <a:rPr lang="en-US" sz="4000" b="1">
                <a:solidFill>
                  <a:srgbClr val="C00000"/>
                </a:solidFill>
                <a:latin typeface="Cambria" pitchFamily="18" charset="0"/>
              </a:rPr>
              <a:t>The Global Forum on Food Security and Nutrition </a:t>
            </a:r>
          </a:p>
          <a:p>
            <a:pPr marL="1588" indent="-1588"/>
            <a:r>
              <a:rPr lang="en-US" altLang="ja-JP" sz="2800" i="1">
                <a:solidFill>
                  <a:srgbClr val="31859C"/>
                </a:solidFill>
                <a:latin typeface="Cambria" pitchFamily="18" charset="0"/>
              </a:rPr>
              <a:t>www.fao.org/fsnforum</a:t>
            </a:r>
          </a:p>
          <a:p>
            <a:pPr marL="1588" indent="-1588"/>
            <a:endParaRPr lang="en-US" altLang="ja-JP" sz="1600" b="1" i="1">
              <a:solidFill>
                <a:srgbClr val="31859C"/>
              </a:solidFill>
              <a:latin typeface="Cambria" pitchFamily="18" charset="0"/>
            </a:endParaRPr>
          </a:p>
          <a:p>
            <a:pPr marL="1588" indent="-1588"/>
            <a:endParaRPr lang="en-US" altLang="ja-JP" sz="1600" b="1" i="1">
              <a:solidFill>
                <a:srgbClr val="31859C"/>
              </a:solidFill>
              <a:latin typeface="Cambria" pitchFamily="18" charset="0"/>
            </a:endParaRPr>
          </a:p>
          <a:p>
            <a:pPr marL="1588" indent="-1588">
              <a:spcBef>
                <a:spcPct val="50000"/>
              </a:spcBef>
            </a:pPr>
            <a:r>
              <a:rPr lang="en-US" altLang="ja-JP" sz="3200" i="1">
                <a:solidFill>
                  <a:srgbClr val="31859C"/>
                </a:solidFill>
                <a:latin typeface="Cambria" pitchFamily="18" charset="0"/>
              </a:rPr>
              <a:t>Linking practice and innovation to policy through online consultations</a:t>
            </a:r>
            <a:endParaRPr lang="en-GB" sz="3200" i="1">
              <a:latin typeface="Cambria" pitchFamily="18" charset="0"/>
            </a:endParaRPr>
          </a:p>
          <a:p>
            <a:pPr marL="1588" indent="-1588">
              <a:spcBef>
                <a:spcPct val="50000"/>
              </a:spcBef>
            </a:pPr>
            <a:endParaRPr lang="en-GB" sz="1600" i="1">
              <a:latin typeface="Cambria" pitchFamily="18" charset="0"/>
            </a:endParaRPr>
          </a:p>
          <a:p>
            <a:pPr marL="1588" indent="-1588">
              <a:spcBef>
                <a:spcPct val="50000"/>
              </a:spcBef>
            </a:pPr>
            <a:endParaRPr lang="en-GB" sz="1600" i="1">
              <a:latin typeface="Cambria" pitchFamily="18" charset="0"/>
            </a:endParaRPr>
          </a:p>
          <a:p>
            <a:pPr marL="1588" indent="-1588">
              <a:spcBef>
                <a:spcPct val="50000"/>
              </a:spcBef>
            </a:pPr>
            <a:endParaRPr lang="en-GB" sz="1600" i="1">
              <a:latin typeface="Cambria" pitchFamily="18" charset="0"/>
            </a:endParaRPr>
          </a:p>
          <a:p>
            <a:pPr marL="1588" indent="-1588">
              <a:spcBef>
                <a:spcPct val="50000"/>
              </a:spcBef>
            </a:pPr>
            <a:r>
              <a:rPr lang="en-GB" sz="1600" i="1">
                <a:latin typeface="Cambria" pitchFamily="18" charset="0"/>
              </a:rPr>
              <a:t>G</a:t>
            </a:r>
            <a:r>
              <a:rPr lang="de-DE" sz="1600" i="1">
                <a:latin typeface="Cambria" pitchFamily="18" charset="0"/>
              </a:rPr>
              <a:t>ödöllö</a:t>
            </a:r>
            <a:r>
              <a:rPr lang="en-GB" sz="1600" i="1">
                <a:latin typeface="Cambria" pitchFamily="18" charset="0"/>
              </a:rPr>
              <a:t>, 4 December 2013</a:t>
            </a:r>
          </a:p>
          <a:p>
            <a:pPr marL="1588" indent="-1588">
              <a:spcBef>
                <a:spcPct val="50000"/>
              </a:spcBef>
            </a:pPr>
            <a:r>
              <a:rPr lang="en-US" sz="1600" b="1" i="1">
                <a:latin typeface="Cambria" pitchFamily="18" charset="0"/>
              </a:rPr>
              <a:t>Max F. Blanck</a:t>
            </a:r>
            <a:r>
              <a:rPr lang="en-US" sz="1600" i="1">
                <a:latin typeface="Cambria" pitchFamily="18" charset="0"/>
              </a:rPr>
              <a:t/>
            </a:r>
            <a:br>
              <a:rPr lang="en-US" sz="1600" i="1">
                <a:latin typeface="Cambria" pitchFamily="18" charset="0"/>
              </a:rPr>
            </a:br>
            <a:r>
              <a:rPr lang="en-US" sz="1600" i="1">
                <a:latin typeface="Cambria" pitchFamily="18" charset="0"/>
              </a:rPr>
              <a:t>FSN Forum Facilitator, FAO</a:t>
            </a:r>
            <a:endParaRPr lang="en-GB" sz="1600" i="1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2"/>
          <p:cNvSpPr txBox="1">
            <a:spLocks/>
          </p:cNvSpPr>
          <p:nvPr/>
        </p:nvSpPr>
        <p:spPr bwMode="auto">
          <a:xfrm>
            <a:off x="2051050" y="404813"/>
            <a:ext cx="66976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1">
                <a:solidFill>
                  <a:srgbClr val="C00000"/>
                </a:solidFill>
                <a:latin typeface="Cambria" pitchFamily="18" charset="0"/>
              </a:rPr>
              <a:t>Post 2015 Development Agenda</a:t>
            </a:r>
            <a:endParaRPr lang="en-GB" sz="2800" b="1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65638" y="2420938"/>
            <a:ext cx="3744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Cambria" pitchFamily="18" charset="0"/>
              </a:rPr>
              <a:t>Discussion with CFS Stakeholders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8" y="2420938"/>
            <a:ext cx="21113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4825" y="2854325"/>
            <a:ext cx="19431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Cambria" pitchFamily="18" charset="0"/>
              </a:rPr>
              <a:t>E-consultation to brainstorm on </a:t>
            </a:r>
            <a:br>
              <a:rPr lang="en-US" sz="2000" b="1">
                <a:solidFill>
                  <a:srgbClr val="C00000"/>
                </a:solidFill>
                <a:latin typeface="Cambria" pitchFamily="18" charset="0"/>
              </a:rPr>
            </a:br>
            <a:r>
              <a:rPr lang="en-US" sz="2000" b="1">
                <a:solidFill>
                  <a:srgbClr val="C00000"/>
                </a:solidFill>
                <a:latin typeface="Cambria" pitchFamily="18" charset="0"/>
              </a:rPr>
              <a:t>new agenda</a:t>
            </a:r>
          </a:p>
        </p:txBody>
      </p:sp>
      <p:sp>
        <p:nvSpPr>
          <p:cNvPr id="17" name="Oval 16"/>
          <p:cNvSpPr/>
          <p:nvPr/>
        </p:nvSpPr>
        <p:spPr>
          <a:xfrm>
            <a:off x="6121400" y="3213100"/>
            <a:ext cx="288925" cy="2889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42" name="TextBox 23"/>
          <p:cNvSpPr txBox="1">
            <a:spLocks noChangeArrowheads="1"/>
          </p:cNvSpPr>
          <p:nvPr/>
        </p:nvSpPr>
        <p:spPr bwMode="auto">
          <a:xfrm>
            <a:off x="6516688" y="4221163"/>
            <a:ext cx="2376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Cambria" pitchFamily="18" charset="0"/>
              </a:rPr>
              <a:t>High Level meeting in Madrid</a:t>
            </a:r>
          </a:p>
        </p:txBody>
      </p:sp>
      <p:sp>
        <p:nvSpPr>
          <p:cNvPr id="18443" name="TextBox 26"/>
          <p:cNvSpPr txBox="1">
            <a:spLocks noChangeArrowheads="1"/>
          </p:cNvSpPr>
          <p:nvPr/>
        </p:nvSpPr>
        <p:spPr bwMode="auto">
          <a:xfrm>
            <a:off x="6842125" y="5373688"/>
            <a:ext cx="1727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Cambria" pitchFamily="18" charset="0"/>
              </a:rPr>
              <a:t>UN General Assembly Discussion</a:t>
            </a:r>
          </a:p>
        </p:txBody>
      </p:sp>
      <p:sp>
        <p:nvSpPr>
          <p:cNvPr id="18444" name="TextBox 28"/>
          <p:cNvSpPr txBox="1">
            <a:spLocks noChangeArrowheads="1"/>
          </p:cNvSpPr>
          <p:nvPr/>
        </p:nvSpPr>
        <p:spPr bwMode="auto">
          <a:xfrm>
            <a:off x="1512888" y="5373688"/>
            <a:ext cx="3238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mbria" pitchFamily="18" charset="0"/>
              </a:rPr>
              <a:t>Adoption of post 2015 global development agenda</a:t>
            </a:r>
            <a:endParaRPr lang="en-US" sz="2000" b="1">
              <a:latin typeface="Cambria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121400" y="5445125"/>
            <a:ext cx="287338" cy="2889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952750" y="3429000"/>
            <a:ext cx="2305050" cy="0"/>
          </a:xfrm>
          <a:prstGeom prst="straightConnector1">
            <a:avLst/>
          </a:prstGeom>
          <a:ln w="38100" cap="rnd">
            <a:solidFill>
              <a:srgbClr val="C00000"/>
            </a:solidFill>
            <a:prstDash val="sys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4249738" y="5589588"/>
            <a:ext cx="1727200" cy="0"/>
          </a:xfrm>
          <a:prstGeom prst="straightConnector1">
            <a:avLst/>
          </a:prstGeom>
          <a:ln w="38100" cap="rnd">
            <a:solidFill>
              <a:srgbClr val="C00000"/>
            </a:solidFill>
            <a:prstDash val="sys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265863" y="3646488"/>
            <a:ext cx="0" cy="576262"/>
          </a:xfrm>
          <a:prstGeom prst="straightConnector1">
            <a:avLst/>
          </a:prstGeom>
          <a:ln w="38100" cap="rnd">
            <a:solidFill>
              <a:srgbClr val="C00000"/>
            </a:solidFill>
            <a:prstDash val="sys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265863" y="4797425"/>
            <a:ext cx="0" cy="576263"/>
          </a:xfrm>
          <a:prstGeom prst="straightConnector1">
            <a:avLst/>
          </a:prstGeom>
          <a:ln w="38100" cap="rnd">
            <a:solidFill>
              <a:srgbClr val="C00000"/>
            </a:solidFill>
            <a:prstDash val="sys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121400" y="4365625"/>
            <a:ext cx="287338" cy="2889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7" grpId="0" animBg="1"/>
      <p:bldP spid="18442" grpId="0"/>
      <p:bldP spid="18443" grpId="0"/>
      <p:bldP spid="18444" grpId="0"/>
      <p:bldP spid="32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420938"/>
            <a:ext cx="1571625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Content Placeholder 2"/>
          <p:cNvSpPr txBox="1">
            <a:spLocks/>
          </p:cNvSpPr>
          <p:nvPr/>
        </p:nvSpPr>
        <p:spPr bwMode="auto">
          <a:xfrm>
            <a:off x="2051050" y="404813"/>
            <a:ext cx="6985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1">
                <a:solidFill>
                  <a:srgbClr val="C00000"/>
                </a:solidFill>
                <a:latin typeface="Cambria" pitchFamily="18" charset="0"/>
              </a:rPr>
              <a:t>High Level Panel of Experts of the CFS</a:t>
            </a:r>
            <a:endParaRPr lang="en-US" sz="2800">
              <a:latin typeface="Cambria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25675" y="2709863"/>
            <a:ext cx="1295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Cambria" pitchFamily="18" charset="0"/>
              </a:rPr>
              <a:t>Review </a:t>
            </a:r>
            <a:br>
              <a:rPr lang="en-US" sz="2000" b="1">
                <a:solidFill>
                  <a:srgbClr val="C00000"/>
                </a:solidFill>
                <a:latin typeface="Cambria" pitchFamily="18" charset="0"/>
              </a:rPr>
            </a:br>
            <a:r>
              <a:rPr lang="en-US" sz="2000" b="1">
                <a:solidFill>
                  <a:srgbClr val="C00000"/>
                </a:solidFill>
                <a:latin typeface="Cambria" pitchFamily="18" charset="0"/>
              </a:rPr>
              <a:t>to set the track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059113" y="4652963"/>
            <a:ext cx="1584325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900" b="1">
                <a:solidFill>
                  <a:srgbClr val="C00000"/>
                </a:solidFill>
                <a:latin typeface="Cambria" pitchFamily="18" charset="0"/>
              </a:rPr>
              <a:t>Seek suggestions and inputs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79388" y="3141663"/>
            <a:ext cx="1439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mbria" pitchFamily="18" charset="0"/>
              </a:rPr>
              <a:t>Proposed</a:t>
            </a:r>
          </a:p>
          <a:p>
            <a:pPr algn="ctr"/>
            <a:r>
              <a:rPr lang="en-US" sz="2000">
                <a:latin typeface="Cambria" pitchFamily="18" charset="0"/>
              </a:rPr>
              <a:t>Scope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076825" y="2781300"/>
            <a:ext cx="3570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Cambria" pitchFamily="18" charset="0"/>
              </a:rPr>
              <a:t>Preparation of draft report</a:t>
            </a:r>
          </a:p>
        </p:txBody>
      </p:sp>
      <p:sp>
        <p:nvSpPr>
          <p:cNvPr id="38" name="Oval 37"/>
          <p:cNvSpPr/>
          <p:nvPr/>
        </p:nvSpPr>
        <p:spPr>
          <a:xfrm>
            <a:off x="755650" y="2862263"/>
            <a:ext cx="287338" cy="28733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859338" y="2862263"/>
            <a:ext cx="288925" cy="287337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891088" y="5457825"/>
            <a:ext cx="2057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Cambria" pitchFamily="18" charset="0"/>
              </a:rPr>
              <a:t>Preparation</a:t>
            </a:r>
            <a:br>
              <a:rPr lang="en-US" sz="2000" b="1">
                <a:solidFill>
                  <a:srgbClr val="C00000"/>
                </a:solidFill>
                <a:latin typeface="Cambria" pitchFamily="18" charset="0"/>
              </a:rPr>
            </a:br>
            <a:r>
              <a:rPr lang="en-US" sz="2000" b="1">
                <a:solidFill>
                  <a:srgbClr val="C00000"/>
                </a:solidFill>
                <a:latin typeface="Cambria" pitchFamily="18" charset="0"/>
              </a:rPr>
              <a:t>of final report</a:t>
            </a:r>
          </a:p>
        </p:txBody>
      </p:sp>
      <p:sp>
        <p:nvSpPr>
          <p:cNvPr id="19478" name="TextBox 24"/>
          <p:cNvSpPr txBox="1">
            <a:spLocks noChangeArrowheads="1"/>
          </p:cNvSpPr>
          <p:nvPr/>
        </p:nvSpPr>
        <p:spPr bwMode="auto">
          <a:xfrm>
            <a:off x="7129463" y="5097463"/>
            <a:ext cx="1474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mbria" pitchFamily="18" charset="0"/>
              </a:rPr>
              <a:t>CFS 2014</a:t>
            </a:r>
          </a:p>
        </p:txBody>
      </p:sp>
      <p:sp>
        <p:nvSpPr>
          <p:cNvPr id="19479" name="TextBox 25"/>
          <p:cNvSpPr txBox="1">
            <a:spLocks noChangeArrowheads="1"/>
          </p:cNvSpPr>
          <p:nvPr/>
        </p:nvSpPr>
        <p:spPr bwMode="auto">
          <a:xfrm>
            <a:off x="6588125" y="3783013"/>
            <a:ext cx="23399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mbria" pitchFamily="18" charset="0"/>
              </a:rPr>
              <a:t>Recommendations to countries</a:t>
            </a:r>
          </a:p>
        </p:txBody>
      </p:sp>
      <p:sp>
        <p:nvSpPr>
          <p:cNvPr id="29" name="Oval 28"/>
          <p:cNvSpPr/>
          <p:nvPr/>
        </p:nvSpPr>
        <p:spPr>
          <a:xfrm>
            <a:off x="1474788" y="5168900"/>
            <a:ext cx="288925" cy="28733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179388" y="2420938"/>
            <a:ext cx="14398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Cambria" pitchFamily="18" charset="0"/>
              </a:rPr>
              <a:t>HLPE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187450" y="2997200"/>
            <a:ext cx="863600" cy="0"/>
          </a:xfrm>
          <a:prstGeom prst="straightConnector1">
            <a:avLst/>
          </a:prstGeom>
          <a:ln w="38100" cap="rnd">
            <a:solidFill>
              <a:schemeClr val="bg1">
                <a:lumMod val="65000"/>
              </a:schemeClr>
            </a:solidFill>
            <a:prstDash val="sys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779838" y="2997200"/>
            <a:ext cx="985837" cy="0"/>
          </a:xfrm>
          <a:prstGeom prst="straightConnector1">
            <a:avLst/>
          </a:prstGeom>
          <a:ln w="38100" cap="rnd">
            <a:solidFill>
              <a:srgbClr val="C00000"/>
            </a:solidFill>
            <a:prstDash val="sys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92163" y="5561013"/>
            <a:ext cx="1655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Cambria" pitchFamily="18" charset="0"/>
              </a:rPr>
              <a:t>Draft report</a:t>
            </a:r>
          </a:p>
        </p:txBody>
      </p:sp>
      <p:sp>
        <p:nvSpPr>
          <p:cNvPr id="49" name="TextBox 13"/>
          <p:cNvSpPr txBox="1">
            <a:spLocks noChangeArrowheads="1"/>
          </p:cNvSpPr>
          <p:nvPr/>
        </p:nvSpPr>
        <p:spPr bwMode="auto">
          <a:xfrm>
            <a:off x="611188" y="4327525"/>
            <a:ext cx="201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Cambria" pitchFamily="18" charset="0"/>
              </a:rPr>
              <a:t>Project</a:t>
            </a:r>
            <a:br>
              <a:rPr lang="en-US" sz="2000" b="1">
                <a:solidFill>
                  <a:srgbClr val="C00000"/>
                </a:solidFill>
                <a:latin typeface="Cambria" pitchFamily="18" charset="0"/>
              </a:rPr>
            </a:br>
            <a:r>
              <a:rPr lang="en-US" sz="2000" b="1">
                <a:solidFill>
                  <a:srgbClr val="C00000"/>
                </a:solidFill>
                <a:latin typeface="Cambria" pitchFamily="18" charset="0"/>
              </a:rPr>
              <a:t>Team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908175" y="5313363"/>
            <a:ext cx="1079500" cy="0"/>
          </a:xfrm>
          <a:prstGeom prst="straightConnector1">
            <a:avLst/>
          </a:prstGeom>
          <a:ln w="38100" cap="rnd">
            <a:solidFill>
              <a:srgbClr val="C00000"/>
            </a:solidFill>
            <a:prstDash val="sys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787900" y="5313363"/>
            <a:ext cx="863600" cy="0"/>
          </a:xfrm>
          <a:prstGeom prst="straightConnector1">
            <a:avLst/>
          </a:prstGeom>
          <a:ln w="38100" cap="rnd">
            <a:solidFill>
              <a:srgbClr val="C00000"/>
            </a:solidFill>
            <a:prstDash val="sys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5754688" y="5168900"/>
            <a:ext cx="288925" cy="28733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6227763" y="5313363"/>
            <a:ext cx="865187" cy="0"/>
          </a:xfrm>
          <a:prstGeom prst="straightConnector1">
            <a:avLst/>
          </a:prstGeom>
          <a:ln w="38100" cap="rnd">
            <a:solidFill>
              <a:srgbClr val="C00000"/>
            </a:solidFill>
            <a:prstDash val="sys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059113" y="4437063"/>
            <a:ext cx="1571625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8" name="Straight Arrow Connector 57"/>
          <p:cNvCxnSpPr/>
          <p:nvPr/>
        </p:nvCxnSpPr>
        <p:spPr>
          <a:xfrm flipH="1">
            <a:off x="1835150" y="3246438"/>
            <a:ext cx="3024188" cy="2016125"/>
          </a:xfrm>
          <a:prstGeom prst="straightConnector1">
            <a:avLst/>
          </a:prstGeom>
          <a:ln w="38100" cap="rnd">
            <a:solidFill>
              <a:srgbClr val="C00000"/>
            </a:solidFill>
            <a:prstDash val="sys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63" name="Straight Arrow Connector 19462"/>
          <p:cNvCxnSpPr/>
          <p:nvPr/>
        </p:nvCxnSpPr>
        <p:spPr>
          <a:xfrm flipV="1">
            <a:off x="7740650" y="4543425"/>
            <a:ext cx="0" cy="503238"/>
          </a:xfrm>
          <a:prstGeom prst="straightConnector1">
            <a:avLst/>
          </a:prstGeom>
          <a:ln w="38100" cap="rnd">
            <a:solidFill>
              <a:srgbClr val="000000"/>
            </a:solidFill>
            <a:prstDash val="sys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/>
      <p:bldP spid="34" grpId="0"/>
      <p:bldP spid="35" grpId="0"/>
      <p:bldP spid="38" grpId="0" animBg="1"/>
      <p:bldP spid="39" grpId="0" animBg="1"/>
      <p:bldP spid="43" grpId="0"/>
      <p:bldP spid="19478" grpId="0"/>
      <p:bldP spid="19479" grpId="0"/>
      <p:bldP spid="29" grpId="0" animBg="1"/>
      <p:bldP spid="30" grpId="0"/>
      <p:bldP spid="37" grpId="0"/>
      <p:bldP spid="49" grpId="0"/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 txBox="1">
            <a:spLocks/>
          </p:cNvSpPr>
          <p:nvPr/>
        </p:nvSpPr>
        <p:spPr bwMode="auto">
          <a:xfrm>
            <a:off x="2051050" y="404813"/>
            <a:ext cx="69850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1">
                <a:solidFill>
                  <a:srgbClr val="C00000"/>
                </a:solidFill>
                <a:latin typeface="Cambria" pitchFamily="18" charset="0"/>
              </a:rPr>
              <a:t>Food Security Action Plan </a:t>
            </a:r>
            <a:br>
              <a:rPr lang="en-US" sz="2800" b="1">
                <a:solidFill>
                  <a:srgbClr val="C00000"/>
                </a:solidFill>
                <a:latin typeface="Cambria" pitchFamily="18" charset="0"/>
              </a:rPr>
            </a:br>
            <a:r>
              <a:rPr lang="en-US" sz="2800" b="1">
                <a:solidFill>
                  <a:srgbClr val="C00000"/>
                </a:solidFill>
                <a:latin typeface="Cambria" pitchFamily="18" charset="0"/>
              </a:rPr>
              <a:t>for the Caribbean</a:t>
            </a:r>
            <a:endParaRPr lang="en-US" sz="2800">
              <a:latin typeface="Cambria" pitchFamily="18" charset="0"/>
            </a:endParaRPr>
          </a:p>
        </p:txBody>
      </p:sp>
      <p:sp>
        <p:nvSpPr>
          <p:cNvPr id="20500" name="TextBox 29"/>
          <p:cNvSpPr txBox="1">
            <a:spLocks noChangeArrowheads="1"/>
          </p:cNvSpPr>
          <p:nvPr/>
        </p:nvSpPr>
        <p:spPr bwMode="auto">
          <a:xfrm>
            <a:off x="2555875" y="5445125"/>
            <a:ext cx="2266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>
                <a:latin typeface="Cambria" pitchFamily="18" charset="0"/>
              </a:rPr>
              <a:t>Country Implementation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39750" y="3521075"/>
            <a:ext cx="14398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mbria" pitchFamily="18" charset="0"/>
              </a:rPr>
              <a:t>Draft document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364163" y="3074988"/>
            <a:ext cx="3240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Cambria" pitchFamily="18" charset="0"/>
              </a:rPr>
              <a:t>Final Action Plan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636838"/>
            <a:ext cx="21113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484438" y="3043238"/>
            <a:ext cx="18002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Cambria" pitchFamily="18" charset="0"/>
              </a:rPr>
              <a:t>Gather views and inputs </a:t>
            </a:r>
            <a:br>
              <a:rPr lang="en-US" sz="2000" b="1">
                <a:solidFill>
                  <a:srgbClr val="C00000"/>
                </a:solidFill>
                <a:latin typeface="Cambria" pitchFamily="18" charset="0"/>
              </a:rPr>
            </a:br>
            <a:r>
              <a:rPr lang="en-US" sz="2000" b="1">
                <a:solidFill>
                  <a:srgbClr val="C00000"/>
                </a:solidFill>
                <a:latin typeface="Cambria" pitchFamily="18" charset="0"/>
              </a:rPr>
              <a:t>of key regional CSOs</a:t>
            </a:r>
          </a:p>
        </p:txBody>
      </p:sp>
      <p:sp>
        <p:nvSpPr>
          <p:cNvPr id="41" name="Oval 40"/>
          <p:cNvSpPr/>
          <p:nvPr/>
        </p:nvSpPr>
        <p:spPr>
          <a:xfrm>
            <a:off x="1114425" y="3160713"/>
            <a:ext cx="288925" cy="28892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508625" y="3160713"/>
            <a:ext cx="288925" cy="2889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TextBox 13"/>
          <p:cNvSpPr txBox="1">
            <a:spLocks noChangeArrowheads="1"/>
          </p:cNvSpPr>
          <p:nvPr/>
        </p:nvSpPr>
        <p:spPr bwMode="auto">
          <a:xfrm>
            <a:off x="395288" y="2668588"/>
            <a:ext cx="1728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Cambria" pitchFamily="18" charset="0"/>
              </a:rPr>
              <a:t>CARICOM</a:t>
            </a:r>
          </a:p>
        </p:txBody>
      </p:sp>
      <p:sp>
        <p:nvSpPr>
          <p:cNvPr id="44" name="TextBox 23"/>
          <p:cNvSpPr txBox="1">
            <a:spLocks noChangeArrowheads="1"/>
          </p:cNvSpPr>
          <p:nvPr/>
        </p:nvSpPr>
        <p:spPr bwMode="auto">
          <a:xfrm>
            <a:off x="5526088" y="4049713"/>
            <a:ext cx="29162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31859C"/>
                </a:solidFill>
                <a:latin typeface="Cambria" pitchFamily="18" charset="0"/>
              </a:rPr>
              <a:t>CARICOM </a:t>
            </a:r>
            <a:br>
              <a:rPr lang="en-US" sz="2000" b="1">
                <a:solidFill>
                  <a:srgbClr val="31859C"/>
                </a:solidFill>
                <a:latin typeface="Cambria" pitchFamily="18" charset="0"/>
              </a:rPr>
            </a:br>
            <a:r>
              <a:rPr lang="en-US" sz="2000" b="1">
                <a:solidFill>
                  <a:srgbClr val="31859C"/>
                </a:solidFill>
                <a:latin typeface="Cambria" pitchFamily="18" charset="0"/>
              </a:rPr>
              <a:t>Meeting of Ministers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547813" y="3305175"/>
            <a:ext cx="720725" cy="0"/>
          </a:xfrm>
          <a:prstGeom prst="straightConnector1">
            <a:avLst/>
          </a:prstGeom>
          <a:ln w="38100" cap="rnd">
            <a:solidFill>
              <a:schemeClr val="bg1">
                <a:lumMod val="65000"/>
              </a:schemeClr>
            </a:solidFill>
            <a:prstDash val="sys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572000" y="3305175"/>
            <a:ext cx="792163" cy="0"/>
          </a:xfrm>
          <a:prstGeom prst="straightConnector1">
            <a:avLst/>
          </a:prstGeom>
          <a:ln w="38100" cap="rnd">
            <a:solidFill>
              <a:srgbClr val="C00000"/>
            </a:solidFill>
            <a:prstDash val="sys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985000" y="3500438"/>
            <a:ext cx="0" cy="576262"/>
          </a:xfrm>
          <a:prstGeom prst="straightConnector1">
            <a:avLst/>
          </a:prstGeom>
          <a:ln w="38100" cap="rnd">
            <a:solidFill>
              <a:srgbClr val="C00000"/>
            </a:solidFill>
            <a:prstDash val="sys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26"/>
          <p:cNvSpPr txBox="1">
            <a:spLocks noChangeArrowheads="1"/>
          </p:cNvSpPr>
          <p:nvPr/>
        </p:nvSpPr>
        <p:spPr bwMode="auto">
          <a:xfrm>
            <a:off x="5543550" y="5837238"/>
            <a:ext cx="2881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Cambria" pitchFamily="18" charset="0"/>
              </a:rPr>
              <a:t>Approved Action Plan</a:t>
            </a:r>
          </a:p>
        </p:txBody>
      </p:sp>
      <p:sp>
        <p:nvSpPr>
          <p:cNvPr id="51" name="Oval 50"/>
          <p:cNvSpPr/>
          <p:nvPr/>
        </p:nvSpPr>
        <p:spPr>
          <a:xfrm>
            <a:off x="6840538" y="5516563"/>
            <a:ext cx="287337" cy="2889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4932363" y="5661025"/>
            <a:ext cx="1727200" cy="0"/>
          </a:xfrm>
          <a:prstGeom prst="straightConnector1">
            <a:avLst/>
          </a:prstGeom>
          <a:ln w="38100" cap="rnd">
            <a:solidFill>
              <a:srgbClr val="C00000"/>
            </a:solidFill>
            <a:prstDash val="sys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985000" y="4797425"/>
            <a:ext cx="0" cy="576263"/>
          </a:xfrm>
          <a:prstGeom prst="straightConnector1">
            <a:avLst/>
          </a:prstGeom>
          <a:ln w="38100" cap="rnd">
            <a:solidFill>
              <a:srgbClr val="C00000"/>
            </a:solidFill>
            <a:prstDash val="sys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0" grpId="0"/>
      <p:bldP spid="37" grpId="0"/>
      <p:bldP spid="38" grpId="0"/>
      <p:bldP spid="40" grpId="0"/>
      <p:bldP spid="41" grpId="0" animBg="1"/>
      <p:bldP spid="42" grpId="0" animBg="1"/>
      <p:bldP spid="43" grpId="0"/>
      <p:bldP spid="44" grpId="0"/>
      <p:bldP spid="49" grpId="0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2"/>
          <p:cNvSpPr txBox="1">
            <a:spLocks/>
          </p:cNvSpPr>
          <p:nvPr/>
        </p:nvSpPr>
        <p:spPr bwMode="auto">
          <a:xfrm>
            <a:off x="2051050" y="404813"/>
            <a:ext cx="66976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1">
                <a:solidFill>
                  <a:srgbClr val="C00000"/>
                </a:solidFill>
                <a:latin typeface="Cambria" pitchFamily="18" charset="0"/>
              </a:rPr>
              <a:t>Food Security Law for the </a:t>
            </a:r>
            <a:br>
              <a:rPr lang="en-US" sz="2800" b="1">
                <a:solidFill>
                  <a:srgbClr val="C00000"/>
                </a:solidFill>
                <a:latin typeface="Cambria" pitchFamily="18" charset="0"/>
              </a:rPr>
            </a:br>
            <a:r>
              <a:rPr lang="en-US" sz="2800" b="1">
                <a:solidFill>
                  <a:srgbClr val="C00000"/>
                </a:solidFill>
                <a:latin typeface="Cambria" pitchFamily="18" charset="0"/>
              </a:rPr>
              <a:t>Dominican Republic</a:t>
            </a:r>
            <a:endParaRPr lang="en-US" sz="2800">
              <a:latin typeface="Cambria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94263" y="4654550"/>
            <a:ext cx="3455987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31859C"/>
                </a:solidFill>
                <a:latin typeface="Cambria" pitchFamily="18" charset="0"/>
              </a:rPr>
              <a:t>Physical consultation meetings facilitated by CSOs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327650" y="2565400"/>
            <a:ext cx="3132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mbria" pitchFamily="18" charset="0"/>
              </a:rPr>
              <a:t>Enact Legislation</a:t>
            </a:r>
          </a:p>
        </p:txBody>
      </p:sp>
      <p:sp>
        <p:nvSpPr>
          <p:cNvPr id="21521" name="TextBox 28"/>
          <p:cNvSpPr txBox="1">
            <a:spLocks noChangeArrowheads="1"/>
          </p:cNvSpPr>
          <p:nvPr/>
        </p:nvSpPr>
        <p:spPr bwMode="auto">
          <a:xfrm>
            <a:off x="4894263" y="5878513"/>
            <a:ext cx="136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31859C"/>
                </a:solidFill>
                <a:latin typeface="Cambria" pitchFamily="18" charset="0"/>
              </a:rPr>
              <a:t>Villages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30213" y="3986213"/>
            <a:ext cx="14398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mbria" pitchFamily="18" charset="0"/>
              </a:rPr>
              <a:t>Draft Law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489575" y="3533775"/>
            <a:ext cx="28082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Cambria" pitchFamily="18" charset="0"/>
              </a:rPr>
              <a:t>Draft to be presented to Parliament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0438" y="3017838"/>
            <a:ext cx="1871662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266950" y="3521075"/>
            <a:ext cx="1800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Cambria" pitchFamily="18" charset="0"/>
              </a:rPr>
              <a:t>Online Consultation</a:t>
            </a:r>
          </a:p>
        </p:txBody>
      </p:sp>
      <p:sp>
        <p:nvSpPr>
          <p:cNvPr id="35" name="Oval 34"/>
          <p:cNvSpPr/>
          <p:nvPr/>
        </p:nvSpPr>
        <p:spPr>
          <a:xfrm>
            <a:off x="1004888" y="3625850"/>
            <a:ext cx="288925" cy="28892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183188" y="3625850"/>
            <a:ext cx="288925" cy="2889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TextBox 13"/>
          <p:cNvSpPr txBox="1">
            <a:spLocks noChangeArrowheads="1"/>
          </p:cNvSpPr>
          <p:nvPr/>
        </p:nvSpPr>
        <p:spPr bwMode="auto">
          <a:xfrm>
            <a:off x="285750" y="2898775"/>
            <a:ext cx="172878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Cambria" pitchFamily="18" charset="0"/>
              </a:rPr>
              <a:t>Dominican Government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438275" y="3770313"/>
            <a:ext cx="720725" cy="0"/>
          </a:xfrm>
          <a:prstGeom prst="straightConnector1">
            <a:avLst/>
          </a:prstGeom>
          <a:ln w="38100" cap="rnd">
            <a:solidFill>
              <a:schemeClr val="bg1">
                <a:lumMod val="65000"/>
              </a:schemeClr>
            </a:solidFill>
            <a:prstDash val="sys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246563" y="3770313"/>
            <a:ext cx="792162" cy="0"/>
          </a:xfrm>
          <a:prstGeom prst="straightConnector1">
            <a:avLst/>
          </a:prstGeom>
          <a:ln w="38100" cap="rnd">
            <a:solidFill>
              <a:srgbClr val="C00000"/>
            </a:solidFill>
            <a:prstDash val="sys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32" idx="0"/>
            <a:endCxn id="16" idx="2"/>
          </p:cNvCxnSpPr>
          <p:nvPr/>
        </p:nvCxnSpPr>
        <p:spPr>
          <a:xfrm flipV="1">
            <a:off x="6892925" y="2965450"/>
            <a:ext cx="0" cy="568325"/>
          </a:xfrm>
          <a:prstGeom prst="straightConnector1">
            <a:avLst/>
          </a:prstGeom>
          <a:ln w="38100" cap="rnd">
            <a:solidFill>
              <a:srgbClr val="000000"/>
            </a:solidFill>
            <a:prstDash val="sys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327650" y="4078288"/>
            <a:ext cx="0" cy="576262"/>
          </a:xfrm>
          <a:prstGeom prst="straightConnector1">
            <a:avLst/>
          </a:prstGeom>
          <a:ln w="38100" cap="rnd">
            <a:solidFill>
              <a:srgbClr val="31859C"/>
            </a:solidFill>
            <a:prstDash val="sys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094038" y="5157788"/>
            <a:ext cx="1657350" cy="0"/>
          </a:xfrm>
          <a:prstGeom prst="straightConnector1">
            <a:avLst/>
          </a:prstGeom>
          <a:ln w="38100" cap="rnd">
            <a:solidFill>
              <a:srgbClr val="31859C"/>
            </a:solidFill>
            <a:prstDash val="sys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08" name="Straight Arrow Connector 21507"/>
          <p:cNvCxnSpPr/>
          <p:nvPr/>
        </p:nvCxnSpPr>
        <p:spPr>
          <a:xfrm flipV="1">
            <a:off x="5327650" y="5373688"/>
            <a:ext cx="0" cy="504825"/>
          </a:xfrm>
          <a:prstGeom prst="straightConnector1">
            <a:avLst/>
          </a:prstGeom>
          <a:ln w="38100" cap="rnd">
            <a:solidFill>
              <a:srgbClr val="31859C"/>
            </a:solidFill>
            <a:prstDash val="solid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512" name="Picture 215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5200" y="5805488"/>
            <a:ext cx="38735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8588" y="5805488"/>
            <a:ext cx="38735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0388" y="5805488"/>
            <a:ext cx="38735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521" grpId="0"/>
      <p:bldP spid="31" grpId="0"/>
      <p:bldP spid="32" grpId="0"/>
      <p:bldP spid="34" grpId="0"/>
      <p:bldP spid="35" grpId="0" animBg="1"/>
      <p:bldP spid="36" grpId="0" animBg="1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1"/>
          <p:cNvSpPr txBox="1">
            <a:spLocks noGrp="1"/>
          </p:cNvSpPr>
          <p:nvPr/>
        </p:nvSpPr>
        <p:spPr bwMode="auto">
          <a:xfrm>
            <a:off x="350838" y="6237288"/>
            <a:ext cx="476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94B930D4-9460-415A-A1F0-3C5B5704EAE0}" type="slidenum">
              <a:rPr lang="en-US"/>
              <a:pPr/>
              <a:t>14</a:t>
            </a:fld>
            <a:endParaRPr lang="en-US"/>
          </a:p>
        </p:txBody>
      </p:sp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2195513" y="333375"/>
            <a:ext cx="6480175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itchFamily="18" charset="0"/>
              </a:rPr>
              <a:t>Regional Forum</a:t>
            </a:r>
          </a:p>
          <a:p>
            <a:endParaRPr lang="en-US"/>
          </a:p>
          <a:p>
            <a:r>
              <a:rPr lang="en-US" sz="2000">
                <a:latin typeface="Cambria" pitchFamily="18" charset="0"/>
              </a:rPr>
              <a:t>Regional Forums benefit from FSN Forum infrastructure, experience and existing membership but focus on regional issues and have their own target audience. Cross-feeding happens to increase global – regional dialogue.</a:t>
            </a:r>
          </a:p>
        </p:txBody>
      </p:sp>
      <p:pic>
        <p:nvPicPr>
          <p:cNvPr id="2765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2565400"/>
            <a:ext cx="158432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2565400"/>
            <a:ext cx="158432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565400"/>
            <a:ext cx="158432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4" name="Group 12"/>
          <p:cNvGrpSpPr>
            <a:grpSpLocks/>
          </p:cNvGrpSpPr>
          <p:nvPr/>
        </p:nvGrpSpPr>
        <p:grpSpPr bwMode="auto">
          <a:xfrm>
            <a:off x="900113" y="5013325"/>
            <a:ext cx="1657350" cy="649288"/>
            <a:chOff x="899592" y="5013176"/>
            <a:chExt cx="1657077" cy="648965"/>
          </a:xfrm>
        </p:grpSpPr>
        <p:sp>
          <p:nvSpPr>
            <p:cNvPr id="7" name="Oval 6"/>
            <p:cNvSpPr/>
            <p:nvPr/>
          </p:nvSpPr>
          <p:spPr>
            <a:xfrm>
              <a:off x="1836063" y="5013176"/>
              <a:ext cx="288877" cy="28878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9895" y="5013176"/>
              <a:ext cx="288877" cy="28878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267792" y="5373360"/>
              <a:ext cx="288877" cy="28878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36063" y="5373360"/>
              <a:ext cx="288877" cy="28878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259895" y="5373360"/>
              <a:ext cx="288877" cy="28878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99592" y="5373360"/>
              <a:ext cx="288877" cy="28878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7655" name="Group 13"/>
          <p:cNvGrpSpPr>
            <a:grpSpLocks/>
          </p:cNvGrpSpPr>
          <p:nvPr/>
        </p:nvGrpSpPr>
        <p:grpSpPr bwMode="auto">
          <a:xfrm>
            <a:off x="3419475" y="5013325"/>
            <a:ext cx="1657350" cy="649288"/>
            <a:chOff x="899592" y="5013176"/>
            <a:chExt cx="1657077" cy="648965"/>
          </a:xfrm>
        </p:grpSpPr>
        <p:sp>
          <p:nvSpPr>
            <p:cNvPr id="15" name="Oval 14"/>
            <p:cNvSpPr/>
            <p:nvPr/>
          </p:nvSpPr>
          <p:spPr>
            <a:xfrm>
              <a:off x="1836063" y="5013176"/>
              <a:ext cx="288877" cy="28878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259896" y="5013176"/>
              <a:ext cx="288877" cy="28878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267792" y="5373360"/>
              <a:ext cx="288877" cy="28878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836063" y="5373360"/>
              <a:ext cx="288877" cy="28878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259896" y="5373360"/>
              <a:ext cx="288877" cy="28878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99592" y="5373360"/>
              <a:ext cx="288877" cy="28878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7656" name="Group 20"/>
          <p:cNvGrpSpPr>
            <a:grpSpLocks/>
          </p:cNvGrpSpPr>
          <p:nvPr/>
        </p:nvGrpSpPr>
        <p:grpSpPr bwMode="auto">
          <a:xfrm>
            <a:off x="6156325" y="5013325"/>
            <a:ext cx="1657350" cy="649288"/>
            <a:chOff x="899592" y="5013176"/>
            <a:chExt cx="1657077" cy="648965"/>
          </a:xfrm>
        </p:grpSpPr>
        <p:sp>
          <p:nvSpPr>
            <p:cNvPr id="22" name="Oval 21"/>
            <p:cNvSpPr/>
            <p:nvPr/>
          </p:nvSpPr>
          <p:spPr>
            <a:xfrm>
              <a:off x="1836063" y="5013176"/>
              <a:ext cx="288877" cy="28878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259896" y="5013176"/>
              <a:ext cx="288877" cy="28878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267792" y="5373360"/>
              <a:ext cx="288877" cy="28878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836063" y="5373360"/>
              <a:ext cx="288877" cy="28878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259896" y="5373360"/>
              <a:ext cx="288877" cy="28878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99592" y="5373360"/>
              <a:ext cx="288877" cy="28878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7657" name="TextBox 34"/>
          <p:cNvSpPr txBox="1">
            <a:spLocks noChangeArrowheads="1"/>
          </p:cNvSpPr>
          <p:nvPr/>
        </p:nvSpPr>
        <p:spPr bwMode="auto">
          <a:xfrm>
            <a:off x="3419475" y="2924175"/>
            <a:ext cx="1800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Cambria" pitchFamily="18" charset="0"/>
              </a:rPr>
              <a:t>Global FSN Forum</a:t>
            </a:r>
          </a:p>
        </p:txBody>
      </p:sp>
      <p:sp>
        <p:nvSpPr>
          <p:cNvPr id="27658" name="TextBox 35"/>
          <p:cNvSpPr txBox="1">
            <a:spLocks noChangeArrowheads="1"/>
          </p:cNvSpPr>
          <p:nvPr/>
        </p:nvSpPr>
        <p:spPr bwMode="auto">
          <a:xfrm>
            <a:off x="755650" y="3100388"/>
            <a:ext cx="1800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Cambria" pitchFamily="18" charset="0"/>
              </a:rPr>
              <a:t>West Africa</a:t>
            </a:r>
          </a:p>
        </p:txBody>
      </p:sp>
      <p:sp>
        <p:nvSpPr>
          <p:cNvPr id="27659" name="TextBox 36"/>
          <p:cNvSpPr txBox="1">
            <a:spLocks noChangeArrowheads="1"/>
          </p:cNvSpPr>
          <p:nvPr/>
        </p:nvSpPr>
        <p:spPr bwMode="auto">
          <a:xfrm>
            <a:off x="6084888" y="2852738"/>
            <a:ext cx="1800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Cambria" pitchFamily="18" charset="0"/>
              </a:rPr>
              <a:t>Regional Forum 2</a:t>
            </a:r>
          </a:p>
        </p:txBody>
      </p:sp>
      <p:sp>
        <p:nvSpPr>
          <p:cNvPr id="27660" name="TextBox 39"/>
          <p:cNvSpPr txBox="1">
            <a:spLocks noChangeArrowheads="1"/>
          </p:cNvSpPr>
          <p:nvPr/>
        </p:nvSpPr>
        <p:spPr bwMode="auto">
          <a:xfrm>
            <a:off x="3492500" y="5732463"/>
            <a:ext cx="14398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mbria" pitchFamily="18" charset="0"/>
              </a:rPr>
              <a:t>Global audience</a:t>
            </a:r>
          </a:p>
        </p:txBody>
      </p:sp>
      <p:sp>
        <p:nvSpPr>
          <p:cNvPr id="27661" name="TextBox 40"/>
          <p:cNvSpPr txBox="1">
            <a:spLocks noChangeArrowheads="1"/>
          </p:cNvSpPr>
          <p:nvPr/>
        </p:nvSpPr>
        <p:spPr bwMode="auto">
          <a:xfrm>
            <a:off x="971550" y="5732463"/>
            <a:ext cx="14398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mbria" pitchFamily="18" charset="0"/>
              </a:rPr>
              <a:t>Regional audience</a:t>
            </a:r>
          </a:p>
        </p:txBody>
      </p:sp>
      <p:sp>
        <p:nvSpPr>
          <p:cNvPr id="27662" name="TextBox 41"/>
          <p:cNvSpPr txBox="1">
            <a:spLocks noChangeArrowheads="1"/>
          </p:cNvSpPr>
          <p:nvPr/>
        </p:nvSpPr>
        <p:spPr bwMode="auto">
          <a:xfrm>
            <a:off x="6300788" y="5732463"/>
            <a:ext cx="1439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mbria" pitchFamily="18" charset="0"/>
              </a:rPr>
              <a:t>Regional audience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2627313" y="3357563"/>
            <a:ext cx="792162" cy="0"/>
          </a:xfrm>
          <a:prstGeom prst="straightConnector1">
            <a:avLst/>
          </a:prstGeom>
          <a:ln w="38100" cap="rnd">
            <a:solidFill>
              <a:srgbClr val="C00000"/>
            </a:solidFill>
            <a:prstDash val="sys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292725" y="3357563"/>
            <a:ext cx="792163" cy="0"/>
          </a:xfrm>
          <a:prstGeom prst="straightConnector1">
            <a:avLst/>
          </a:prstGeom>
          <a:ln w="38100" cap="rnd">
            <a:solidFill>
              <a:srgbClr val="C00000"/>
            </a:solidFill>
            <a:prstDash val="sys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5292725" y="3644900"/>
            <a:ext cx="719138" cy="0"/>
          </a:xfrm>
          <a:prstGeom prst="straightConnector1">
            <a:avLst/>
          </a:prstGeom>
          <a:ln w="38100" cap="rnd">
            <a:solidFill>
              <a:srgbClr val="C00000"/>
            </a:solidFill>
            <a:prstDash val="sys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2555875" y="3644900"/>
            <a:ext cx="720725" cy="0"/>
          </a:xfrm>
          <a:prstGeom prst="straightConnector1">
            <a:avLst/>
          </a:prstGeom>
          <a:ln w="38100" cap="rnd">
            <a:solidFill>
              <a:srgbClr val="C00000"/>
            </a:solidFill>
            <a:prstDash val="sys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1619250" y="4292600"/>
            <a:ext cx="0" cy="504825"/>
          </a:xfrm>
          <a:prstGeom prst="straightConnector1">
            <a:avLst/>
          </a:prstGeom>
          <a:ln w="38100" cap="rnd">
            <a:solidFill>
              <a:srgbClr val="C00000"/>
            </a:solidFill>
            <a:prstDash val="sys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7092950" y="4292600"/>
            <a:ext cx="0" cy="504825"/>
          </a:xfrm>
          <a:prstGeom prst="straightConnector1">
            <a:avLst/>
          </a:prstGeom>
          <a:ln w="38100" cap="rnd">
            <a:solidFill>
              <a:srgbClr val="C00000"/>
            </a:solidFill>
            <a:prstDash val="sys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4356100" y="4292600"/>
            <a:ext cx="0" cy="504825"/>
          </a:xfrm>
          <a:prstGeom prst="straightConnector1">
            <a:avLst/>
          </a:prstGeom>
          <a:ln w="38100" cap="rnd">
            <a:solidFill>
              <a:srgbClr val="C00000"/>
            </a:solidFill>
            <a:prstDash val="sys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835150" y="4365625"/>
            <a:ext cx="0" cy="503238"/>
          </a:xfrm>
          <a:prstGeom prst="straightConnector1">
            <a:avLst/>
          </a:prstGeom>
          <a:ln w="38100" cap="rnd">
            <a:solidFill>
              <a:srgbClr val="C00000"/>
            </a:solidFill>
            <a:prstDash val="sys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4572000" y="4365625"/>
            <a:ext cx="0" cy="503238"/>
          </a:xfrm>
          <a:prstGeom prst="straightConnector1">
            <a:avLst/>
          </a:prstGeom>
          <a:ln w="38100" cap="rnd">
            <a:solidFill>
              <a:srgbClr val="C00000"/>
            </a:solidFill>
            <a:prstDash val="sys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308850" y="4365625"/>
            <a:ext cx="0" cy="503238"/>
          </a:xfrm>
          <a:prstGeom prst="straightConnector1">
            <a:avLst/>
          </a:prstGeom>
          <a:ln w="38100" cap="rnd">
            <a:solidFill>
              <a:srgbClr val="C00000"/>
            </a:solidFill>
            <a:prstDash val="sys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2"/>
          <p:cNvSpPr txBox="1">
            <a:spLocks noChangeArrowheads="1"/>
          </p:cNvSpPr>
          <p:nvPr/>
        </p:nvSpPr>
        <p:spPr bwMode="auto">
          <a:xfrm>
            <a:off x="2195513" y="1412875"/>
            <a:ext cx="568960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31859C"/>
                </a:solidFill>
                <a:latin typeface="Cambria" pitchFamily="18" charset="0"/>
              </a:rPr>
              <a:t>Thank you</a:t>
            </a:r>
          </a:p>
          <a:p>
            <a:endParaRPr lang="en-US" sz="4000">
              <a:solidFill>
                <a:srgbClr val="31859C"/>
              </a:solidFill>
              <a:latin typeface="Cambria" pitchFamily="18" charset="0"/>
            </a:endParaRPr>
          </a:p>
          <a:p>
            <a:endParaRPr lang="en-US" sz="4000">
              <a:solidFill>
                <a:srgbClr val="31859C"/>
              </a:solidFill>
              <a:latin typeface="Cambria" pitchFamily="18" charset="0"/>
            </a:endParaRPr>
          </a:p>
          <a:p>
            <a:endParaRPr lang="en-US">
              <a:latin typeface="Cambria" pitchFamily="18" charset="0"/>
            </a:endParaRPr>
          </a:p>
          <a:p>
            <a:r>
              <a:rPr lang="en-US" sz="2400">
                <a:latin typeface="Cambria" pitchFamily="18" charset="0"/>
              </a:rPr>
              <a:t>For further information contact us at:</a:t>
            </a:r>
          </a:p>
          <a:p>
            <a:r>
              <a:rPr lang="en-GB" sz="2400" b="1">
                <a:solidFill>
                  <a:srgbClr val="C00000"/>
                </a:solidFill>
                <a:latin typeface="Cambria" pitchFamily="18" charset="0"/>
              </a:rPr>
              <a:t>fsn-moderator@fao.org</a:t>
            </a:r>
          </a:p>
          <a:p>
            <a:endParaRPr lang="en-GB" sz="2400">
              <a:latin typeface="Cambria" pitchFamily="18" charset="0"/>
            </a:endParaRPr>
          </a:p>
          <a:p>
            <a:r>
              <a:rPr lang="en-GB" sz="2400">
                <a:latin typeface="Cambria" pitchFamily="18" charset="0"/>
              </a:rPr>
              <a:t>and visit our website:</a:t>
            </a:r>
          </a:p>
          <a:p>
            <a:r>
              <a:rPr lang="en-GB" sz="2400" b="1">
                <a:solidFill>
                  <a:srgbClr val="C00000"/>
                </a:solidFill>
                <a:latin typeface="Cambria" pitchFamily="18" charset="0"/>
              </a:rPr>
              <a:t>www.fao.org/fsnforum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 txBox="1">
            <a:spLocks/>
          </p:cNvSpPr>
          <p:nvPr/>
        </p:nvSpPr>
        <p:spPr bwMode="auto">
          <a:xfrm>
            <a:off x="1979613" y="1268413"/>
            <a:ext cx="692308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GB" sz="2400">
                <a:latin typeface="Cambria" pitchFamily="18" charset="0"/>
              </a:rPr>
              <a:t>The FSN Forum is a online platform for knowledge sharing on food security, nutrition and agricultural issues.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79613" y="2997200"/>
            <a:ext cx="6985000" cy="3098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10000"/>
              </a:lnSpc>
              <a:spcAft>
                <a:spcPts val="600"/>
              </a:spcAft>
              <a:defRPr/>
            </a:pPr>
            <a:r>
              <a:rPr lang="en-GB" sz="2400" dirty="0">
                <a:solidFill>
                  <a:srgbClr val="31859C"/>
                </a:solidFill>
                <a:latin typeface="Cambria" charset="0"/>
                <a:ea typeface="ＭＳ Ｐゴシック" charset="0"/>
                <a:cs typeface="ＭＳ Ｐゴシック" charset="0"/>
              </a:rPr>
              <a:t>Aims: </a:t>
            </a:r>
          </a:p>
          <a:p>
            <a:pPr marL="357188" indent="-357188" fontAlgn="auto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mbria" charset="0"/>
                <a:ea typeface="ＭＳ Ｐゴシック" charset="0"/>
                <a:cs typeface="ＭＳ Ｐゴシック" charset="0"/>
              </a:rPr>
              <a:t>Better and more informed food security governance processes at global, national and regional level</a:t>
            </a:r>
          </a:p>
          <a:p>
            <a:pPr marL="357188" indent="-357188" fontAlgn="auto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mbria" charset="0"/>
                <a:ea typeface="ＭＳ Ｐゴシック" charset="0"/>
                <a:cs typeface="ＭＳ Ｐゴシック" charset="0"/>
              </a:rPr>
              <a:t>Increased understanding and recognition of Food and Nutrition Security as part of the global policy agenda </a:t>
            </a:r>
          </a:p>
          <a:p>
            <a:pPr marL="357188" indent="-357188" fontAlgn="auto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mbria" charset="0"/>
                <a:ea typeface="ＭＳ Ｐゴシック" charset="0"/>
                <a:cs typeface="ＭＳ Ｐゴシック" charset="0"/>
              </a:rPr>
              <a:t>Incorporation of a wider number of stakeholders views into food security governance and drafting processes.  </a:t>
            </a:r>
          </a:p>
          <a:p>
            <a:pPr marL="357188" indent="-357188" fontAlgn="auto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mbria" charset="0"/>
                <a:ea typeface="ＭＳ Ｐゴシック" charset="0"/>
                <a:cs typeface="ＭＳ Ｐゴシック" charset="0"/>
              </a:rPr>
              <a:t>Support of innovative thinking and multidisciplinary approaches.</a:t>
            </a:r>
            <a:endParaRPr lang="en-US" dirty="0">
              <a:latin typeface="Cambria" pitchFamily="18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GB" dirty="0">
              <a:cs typeface="+mn-cs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2051050" y="404813"/>
            <a:ext cx="26860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itchFamily="18" charset="0"/>
              </a:rPr>
              <a:t>The FSN Forum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world_do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268413"/>
            <a:ext cx="661352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2124075" y="1563688"/>
            <a:ext cx="65532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GB" sz="2400">
                <a:latin typeface="Cambria" pitchFamily="18" charset="0"/>
              </a:rPr>
              <a:t>Founded in </a:t>
            </a:r>
            <a:r>
              <a:rPr lang="en-GB" sz="2400" b="1">
                <a:solidFill>
                  <a:srgbClr val="31859C"/>
                </a:solidFill>
                <a:latin typeface="Cambria" pitchFamily="18" charset="0"/>
              </a:rPr>
              <a:t>2007</a:t>
            </a:r>
          </a:p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GB" sz="2400" b="1">
                <a:solidFill>
                  <a:srgbClr val="C00000"/>
                </a:solidFill>
                <a:latin typeface="Cambria" pitchFamily="18" charset="0"/>
              </a:rPr>
              <a:t>4800 members</a:t>
            </a:r>
            <a:r>
              <a:rPr lang="en-GB" sz="240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GB" sz="2400">
                <a:latin typeface="Cambria" pitchFamily="18" charset="0"/>
              </a:rPr>
              <a:t>from </a:t>
            </a:r>
            <a:r>
              <a:rPr lang="en-GB" sz="2400" b="1">
                <a:solidFill>
                  <a:srgbClr val="C00000"/>
                </a:solidFill>
                <a:latin typeface="Cambria" pitchFamily="18" charset="0"/>
              </a:rPr>
              <a:t>170 countries</a:t>
            </a:r>
          </a:p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GB" sz="2400" b="1">
                <a:latin typeface="Cambria" pitchFamily="18" charset="0"/>
              </a:rPr>
              <a:t>95 online discussions </a:t>
            </a:r>
            <a:r>
              <a:rPr lang="en-GB" sz="2400">
                <a:latin typeface="Cambria" pitchFamily="18" charset="0"/>
              </a:rPr>
              <a:t>to date</a:t>
            </a:r>
          </a:p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GB" sz="2400" b="1">
                <a:latin typeface="Cambria" pitchFamily="18" charset="0"/>
              </a:rPr>
              <a:t>10 thematic consultations</a:t>
            </a: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2035175" y="404813"/>
            <a:ext cx="397668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itchFamily="18" charset="0"/>
              </a:rPr>
              <a:t>The Forum in Numbers</a:t>
            </a:r>
          </a:p>
          <a:p>
            <a:endParaRPr lang="en-GB"/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2124075" y="5013325"/>
            <a:ext cx="6048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31859C"/>
                </a:solidFill>
                <a:latin typeface="Cambria" pitchFamily="18" charset="0"/>
              </a:rPr>
              <a:t>Languages</a:t>
            </a:r>
          </a:p>
          <a:p>
            <a:r>
              <a:rPr lang="en-US">
                <a:latin typeface="Cambria" pitchFamily="18" charset="0"/>
              </a:rPr>
              <a:t>Website available in English, French and Spanish. </a:t>
            </a:r>
          </a:p>
          <a:p>
            <a:r>
              <a:rPr lang="en-US">
                <a:latin typeface="Cambria" pitchFamily="18" charset="0"/>
              </a:rPr>
              <a:t>Comments accepted in Arabic, Chinese, English, French, Russian and Spanish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2051050" y="404813"/>
            <a:ext cx="61928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2800" b="1" dirty="0">
                <a:solidFill>
                  <a:srgbClr val="C00000"/>
                </a:solidFill>
                <a:latin typeface="Cambria" pitchFamily="18" charset="0"/>
                <a:ea typeface="+mn-ea"/>
                <a:cs typeface="+mn-cs"/>
              </a:rPr>
              <a:t>Structure of Membership</a:t>
            </a:r>
          </a:p>
        </p:txBody>
      </p:sp>
      <p:grpSp>
        <p:nvGrpSpPr>
          <p:cNvPr id="17410" name="Group 6"/>
          <p:cNvGrpSpPr>
            <a:grpSpLocks/>
          </p:cNvGrpSpPr>
          <p:nvPr/>
        </p:nvGrpSpPr>
        <p:grpSpPr bwMode="auto">
          <a:xfrm>
            <a:off x="2030413" y="1504950"/>
            <a:ext cx="7654925" cy="4873625"/>
            <a:chOff x="1956966" y="1505247"/>
            <a:chExt cx="7654577" cy="4872698"/>
          </a:xfrm>
        </p:grpSpPr>
        <p:sp>
          <p:nvSpPr>
            <p:cNvPr id="17411" name="Content Placeholder 2"/>
            <p:cNvSpPr txBox="1">
              <a:spLocks/>
            </p:cNvSpPr>
            <p:nvPr/>
          </p:nvSpPr>
          <p:spPr bwMode="auto">
            <a:xfrm>
              <a:off x="5471343" y="1700808"/>
              <a:ext cx="4140200" cy="4609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latin typeface="Cambria" pitchFamily="18" charset="0"/>
                </a:rPr>
                <a:t>Technical cooperation </a:t>
              </a:r>
              <a:r>
                <a:rPr lang="en-US" sz="1400">
                  <a:solidFill>
                    <a:srgbClr val="C00000"/>
                  </a:solidFill>
                  <a:latin typeface="Cambria" pitchFamily="18" charset="0"/>
                </a:rPr>
                <a:t> 2% </a:t>
              </a:r>
            </a:p>
            <a:p>
              <a:pPr>
                <a:lnSpc>
                  <a:spcPct val="250000"/>
                </a:lnSpc>
              </a:pPr>
              <a:r>
                <a:rPr lang="en-US" sz="1400">
                  <a:latin typeface="Cambria" pitchFamily="18" charset="0"/>
                </a:rPr>
                <a:t>Government  </a:t>
              </a:r>
              <a:r>
                <a:rPr lang="en-US" sz="1400">
                  <a:solidFill>
                    <a:srgbClr val="C00000"/>
                  </a:solidFill>
                  <a:latin typeface="Cambria" pitchFamily="18" charset="0"/>
                </a:rPr>
                <a:t>9% </a:t>
              </a:r>
            </a:p>
            <a:p>
              <a:pPr>
                <a:lnSpc>
                  <a:spcPct val="250000"/>
                </a:lnSpc>
              </a:pPr>
              <a:r>
                <a:rPr lang="en-US" sz="1400">
                  <a:latin typeface="Cambria" pitchFamily="18" charset="0"/>
                </a:rPr>
                <a:t>Private Sector  </a:t>
              </a:r>
              <a:r>
                <a:rPr lang="en-US" sz="1400">
                  <a:solidFill>
                    <a:srgbClr val="C00000"/>
                  </a:solidFill>
                  <a:latin typeface="Cambria" pitchFamily="18" charset="0"/>
                </a:rPr>
                <a:t>9% </a:t>
              </a:r>
            </a:p>
            <a:p>
              <a:pPr>
                <a:lnSpc>
                  <a:spcPct val="250000"/>
                </a:lnSpc>
              </a:pPr>
              <a:r>
                <a:rPr lang="en-US" sz="1400">
                  <a:latin typeface="Cambria" pitchFamily="18" charset="0"/>
                </a:rPr>
                <a:t>NGO/CSO  </a:t>
              </a:r>
              <a:r>
                <a:rPr lang="en-US" sz="1400">
                  <a:solidFill>
                    <a:srgbClr val="C00000"/>
                  </a:solidFill>
                  <a:latin typeface="Cambria" pitchFamily="18" charset="0"/>
                </a:rPr>
                <a:t>22%</a:t>
              </a:r>
            </a:p>
            <a:p>
              <a:pPr>
                <a:lnSpc>
                  <a:spcPct val="250000"/>
                </a:lnSpc>
              </a:pPr>
              <a:r>
                <a:rPr lang="en-US" sz="1400">
                  <a:latin typeface="Cambria" pitchFamily="18" charset="0"/>
                </a:rPr>
                <a:t>UN/intergovernmental organizations  </a:t>
              </a:r>
              <a:r>
                <a:rPr lang="en-US" sz="1400">
                  <a:solidFill>
                    <a:srgbClr val="C00000"/>
                  </a:solidFill>
                  <a:latin typeface="Cambria" pitchFamily="18" charset="0"/>
                </a:rPr>
                <a:t>19% </a:t>
              </a:r>
            </a:p>
            <a:p>
              <a:pPr>
                <a:lnSpc>
                  <a:spcPct val="250000"/>
                </a:lnSpc>
              </a:pPr>
              <a:r>
                <a:rPr lang="en-US" sz="1400">
                  <a:latin typeface="Cambria" pitchFamily="18" charset="0"/>
                </a:rPr>
                <a:t>Financial Institutions  </a:t>
              </a:r>
              <a:r>
                <a:rPr lang="en-US" sz="1400">
                  <a:solidFill>
                    <a:srgbClr val="C00000"/>
                  </a:solidFill>
                  <a:latin typeface="Cambria" pitchFamily="18" charset="0"/>
                </a:rPr>
                <a:t>1% </a:t>
              </a:r>
            </a:p>
            <a:p>
              <a:pPr>
                <a:lnSpc>
                  <a:spcPct val="250000"/>
                </a:lnSpc>
              </a:pPr>
              <a:r>
                <a:rPr lang="en-US" sz="1400">
                  <a:latin typeface="Cambria" pitchFamily="18" charset="0"/>
                </a:rPr>
                <a:t>Academic/Research bodies  </a:t>
              </a:r>
              <a:r>
                <a:rPr lang="en-US" sz="1400">
                  <a:solidFill>
                    <a:srgbClr val="C00000"/>
                  </a:solidFill>
                  <a:latin typeface="Cambria" pitchFamily="18" charset="0"/>
                </a:rPr>
                <a:t>32%</a:t>
              </a:r>
              <a:r>
                <a:rPr lang="en-US" sz="1400">
                  <a:latin typeface="Cambria" pitchFamily="18" charset="0"/>
                </a:rPr>
                <a:t> </a:t>
              </a:r>
            </a:p>
            <a:p>
              <a:pPr>
                <a:lnSpc>
                  <a:spcPct val="250000"/>
                </a:lnSpc>
              </a:pPr>
              <a:r>
                <a:rPr lang="en-US" sz="1400">
                  <a:latin typeface="Cambria" pitchFamily="18" charset="0"/>
                </a:rPr>
                <a:t>Partnerships </a:t>
              </a:r>
              <a:r>
                <a:rPr lang="en-US" sz="1400">
                  <a:solidFill>
                    <a:srgbClr val="C00000"/>
                  </a:solidFill>
                  <a:latin typeface="Cambria" pitchFamily="18" charset="0"/>
                </a:rPr>
                <a:t>2% </a:t>
              </a:r>
            </a:p>
            <a:p>
              <a:pPr>
                <a:lnSpc>
                  <a:spcPct val="250000"/>
                </a:lnSpc>
              </a:pPr>
              <a:r>
                <a:rPr lang="en-US" sz="1400">
                  <a:latin typeface="Cambria" pitchFamily="18" charset="0"/>
                </a:rPr>
                <a:t>Independent/other  </a:t>
              </a:r>
              <a:r>
                <a:rPr lang="en-US" sz="1400">
                  <a:solidFill>
                    <a:srgbClr val="C00000"/>
                  </a:solidFill>
                  <a:latin typeface="Cambria" pitchFamily="18" charset="0"/>
                </a:rPr>
                <a:t>4% </a:t>
              </a:r>
            </a:p>
            <a:p>
              <a:pPr>
                <a:lnSpc>
                  <a:spcPct val="200000"/>
                </a:lnSpc>
                <a:buFont typeface="Arial" charset="0"/>
                <a:buNone/>
              </a:pPr>
              <a:endParaRPr lang="en-US" sz="1600" b="1">
                <a:latin typeface="Cambria" pitchFamily="18" charset="0"/>
              </a:endParaRPr>
            </a:p>
          </p:txBody>
        </p:sp>
        <p:grpSp>
          <p:nvGrpSpPr>
            <p:cNvPr id="17412" name="Group 3"/>
            <p:cNvGrpSpPr>
              <a:grpSpLocks/>
            </p:cNvGrpSpPr>
            <p:nvPr/>
          </p:nvGrpSpPr>
          <p:grpSpPr bwMode="auto">
            <a:xfrm>
              <a:off x="1956966" y="1700808"/>
              <a:ext cx="958850" cy="4608512"/>
              <a:chOff x="1956966" y="1700808"/>
              <a:chExt cx="958850" cy="4608512"/>
            </a:xfrm>
          </p:grpSpPr>
          <p:pic>
            <p:nvPicPr>
              <p:cNvPr id="17424" name="Picture 1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174454" y="4437063"/>
                <a:ext cx="741362" cy="519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5" name="Picture 1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317329" y="3660775"/>
                <a:ext cx="503237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6" name="Picture 1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956966" y="3140968"/>
                <a:ext cx="925513" cy="384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7" name="Picture 1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101429" y="2420888"/>
                <a:ext cx="747712" cy="55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8" name="Picture 17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101429" y="1700808"/>
                <a:ext cx="571500" cy="530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9" name="Picture 18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317329" y="5771157"/>
                <a:ext cx="574675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0" name="Picture 19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174454" y="5084763"/>
                <a:ext cx="574675" cy="511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413" name="Group 5"/>
            <p:cNvGrpSpPr>
              <a:grpSpLocks/>
            </p:cNvGrpSpPr>
            <p:nvPr/>
          </p:nvGrpSpPr>
          <p:grpSpPr bwMode="auto">
            <a:xfrm>
              <a:off x="5076056" y="1700361"/>
              <a:ext cx="409575" cy="4677584"/>
              <a:chOff x="5076056" y="1700361"/>
              <a:chExt cx="409575" cy="4677584"/>
            </a:xfrm>
          </p:grpSpPr>
          <p:pic>
            <p:nvPicPr>
              <p:cNvPr id="17415" name="Picture 4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5137174" y="2244970"/>
                <a:ext cx="287338" cy="2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16" name="Picture 6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5150668" y="2759415"/>
                <a:ext cx="260350" cy="239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17" name="Picture 7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5116537" y="3251633"/>
                <a:ext cx="328613" cy="292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18" name="Picture 8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5128443" y="3796242"/>
                <a:ext cx="304800" cy="3143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19" name="Picture 9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5104631" y="4363079"/>
                <a:ext cx="352425" cy="276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0" name="Picture 10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076056" y="4891812"/>
                <a:ext cx="409575" cy="323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1" name="Picture 11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5114156" y="5468174"/>
                <a:ext cx="333375" cy="228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2" name="Picture 12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5161781" y="5949280"/>
                <a:ext cx="238125" cy="428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3" name="Picture 1"/>
              <p:cNvPicPr>
                <a:picLocks noChangeAspect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5109393" y="1700361"/>
                <a:ext cx="342900" cy="292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414" name="Rectangle 1"/>
            <p:cNvSpPr>
              <a:spLocks noChangeArrowheads="1"/>
            </p:cNvSpPr>
            <p:nvPr/>
          </p:nvSpPr>
          <p:spPr bwMode="auto">
            <a:xfrm>
              <a:off x="2123728" y="1505247"/>
              <a:ext cx="2808312" cy="4785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914400">
                <a:lnSpc>
                  <a:spcPct val="250000"/>
                </a:lnSpc>
                <a:spcAft>
                  <a:spcPts val="1200"/>
                </a:spcAft>
                <a:buFont typeface="Arial" charset="0"/>
                <a:buNone/>
              </a:pPr>
              <a:r>
                <a:rPr lang="en-US" sz="1400">
                  <a:latin typeface="Cambria" pitchFamily="18" charset="0"/>
                </a:rPr>
                <a:t>Africa  </a:t>
              </a:r>
              <a:r>
                <a:rPr lang="en-US" sz="1400">
                  <a:solidFill>
                    <a:srgbClr val="C00000"/>
                  </a:solidFill>
                  <a:latin typeface="Cambria" pitchFamily="18" charset="0"/>
                </a:rPr>
                <a:t>24% </a:t>
              </a:r>
            </a:p>
            <a:p>
              <a:pPr marL="914400">
                <a:lnSpc>
                  <a:spcPct val="250000"/>
                </a:lnSpc>
                <a:spcAft>
                  <a:spcPts val="1200"/>
                </a:spcAft>
              </a:pPr>
              <a:r>
                <a:rPr lang="en-US" sz="1400" b="1">
                  <a:latin typeface="Cambria" pitchFamily="18" charset="0"/>
                </a:rPr>
                <a:t>Asia </a:t>
              </a:r>
              <a:r>
                <a:rPr lang="en-US" sz="1400" b="1">
                  <a:solidFill>
                    <a:srgbClr val="C00000"/>
                  </a:solidFill>
                  <a:latin typeface="Cambria" pitchFamily="18" charset="0"/>
                </a:rPr>
                <a:t> 19% </a:t>
              </a:r>
            </a:p>
            <a:p>
              <a:pPr marL="914400">
                <a:lnSpc>
                  <a:spcPct val="250000"/>
                </a:lnSpc>
                <a:spcAft>
                  <a:spcPts val="1200"/>
                </a:spcAft>
              </a:pPr>
              <a:r>
                <a:rPr lang="en-US" sz="1400" b="1">
                  <a:latin typeface="Cambria" pitchFamily="18" charset="0"/>
                </a:rPr>
                <a:t>Europe  </a:t>
              </a:r>
              <a:r>
                <a:rPr lang="en-US" sz="1400" b="1">
                  <a:solidFill>
                    <a:srgbClr val="C00000"/>
                  </a:solidFill>
                  <a:latin typeface="Cambria" pitchFamily="18" charset="0"/>
                </a:rPr>
                <a:t>23% </a:t>
              </a:r>
            </a:p>
            <a:p>
              <a:pPr marL="914400">
                <a:lnSpc>
                  <a:spcPct val="250000"/>
                </a:lnSpc>
                <a:spcAft>
                  <a:spcPts val="1200"/>
                </a:spcAft>
              </a:pPr>
              <a:r>
                <a:rPr lang="en-US" sz="1400">
                  <a:latin typeface="Cambria" pitchFamily="18" charset="0"/>
                </a:rPr>
                <a:t>LAC  </a:t>
              </a:r>
              <a:r>
                <a:rPr lang="en-US" sz="1400">
                  <a:solidFill>
                    <a:srgbClr val="C00000"/>
                  </a:solidFill>
                  <a:latin typeface="Cambria" pitchFamily="18" charset="0"/>
                </a:rPr>
                <a:t>14% </a:t>
              </a:r>
            </a:p>
            <a:p>
              <a:pPr marL="914400">
                <a:lnSpc>
                  <a:spcPct val="250000"/>
                </a:lnSpc>
                <a:spcAft>
                  <a:spcPts val="1200"/>
                </a:spcAft>
              </a:pPr>
              <a:r>
                <a:rPr lang="en-US" sz="1400">
                  <a:latin typeface="Cambria" pitchFamily="18" charset="0"/>
                </a:rPr>
                <a:t>Near East  </a:t>
              </a:r>
              <a:r>
                <a:rPr lang="en-US" sz="1400">
                  <a:solidFill>
                    <a:srgbClr val="C00000"/>
                  </a:solidFill>
                  <a:latin typeface="Cambria" pitchFamily="18" charset="0"/>
                </a:rPr>
                <a:t>6% </a:t>
              </a:r>
            </a:p>
            <a:p>
              <a:pPr marL="914400">
                <a:lnSpc>
                  <a:spcPct val="250000"/>
                </a:lnSpc>
                <a:spcAft>
                  <a:spcPts val="1200"/>
                </a:spcAft>
              </a:pPr>
              <a:r>
                <a:rPr lang="en-US" sz="1400">
                  <a:latin typeface="Cambria" pitchFamily="18" charset="0"/>
                </a:rPr>
                <a:t>North America  </a:t>
              </a:r>
              <a:r>
                <a:rPr lang="en-US" sz="1400">
                  <a:solidFill>
                    <a:srgbClr val="C00000"/>
                  </a:solidFill>
                  <a:latin typeface="Cambria" pitchFamily="18" charset="0"/>
                </a:rPr>
                <a:t>12% </a:t>
              </a:r>
            </a:p>
            <a:p>
              <a:pPr marL="914400">
                <a:lnSpc>
                  <a:spcPct val="250000"/>
                </a:lnSpc>
                <a:spcAft>
                  <a:spcPts val="1200"/>
                </a:spcAft>
              </a:pPr>
              <a:r>
                <a:rPr lang="en-US" sz="1400">
                  <a:latin typeface="Cambria" pitchFamily="18" charset="0"/>
                </a:rPr>
                <a:t>Southwest Pacific  </a:t>
              </a:r>
              <a:r>
                <a:rPr lang="en-US" sz="1400">
                  <a:solidFill>
                    <a:srgbClr val="C00000"/>
                  </a:solidFill>
                  <a:latin typeface="Cambria" pitchFamily="18" charset="0"/>
                </a:rPr>
                <a:t>2%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>
          <a:xfrm>
            <a:off x="2195513" y="341313"/>
            <a:ext cx="4897437" cy="1143000"/>
          </a:xfrm>
        </p:spPr>
        <p:txBody>
          <a:bodyPr/>
          <a:lstStyle/>
          <a:p>
            <a:pPr algn="l"/>
            <a:r>
              <a:rPr lang="en-GB" sz="2800" b="1" smtClean="0">
                <a:solidFill>
                  <a:srgbClr val="C00000"/>
                </a:solidFill>
                <a:latin typeface="Cambria" pitchFamily="18" charset="0"/>
                <a:ea typeface="ＭＳ Ｐゴシック" pitchFamily="34" charset="-128"/>
              </a:rPr>
              <a:t>The Mechanism of Knowledge Sharing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>
          <a:xfrm>
            <a:off x="1908175" y="1600200"/>
            <a:ext cx="6840538" cy="478155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en-GB" sz="1600" b="1" smtClean="0">
              <a:solidFill>
                <a:srgbClr val="C00000"/>
              </a:solidFill>
              <a:latin typeface="Cambria" pitchFamily="18" charset="0"/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1800" smtClean="0">
                <a:solidFill>
                  <a:srgbClr val="31859C"/>
                </a:solidFill>
                <a:latin typeface="Cambria" pitchFamily="18" charset="0"/>
                <a:ea typeface="ＭＳ Ｐゴシック" pitchFamily="34" charset="-128"/>
              </a:rPr>
              <a:t>Online discussions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600" smtClean="0">
                <a:latin typeface="Cambria" pitchFamily="18" charset="0"/>
                <a:ea typeface="ＭＳ Ｐゴシック" pitchFamily="34" charset="-128"/>
              </a:rPr>
              <a:t>	Nurturing the community, exchanging knowledge , finding solutions </a:t>
            </a:r>
          </a:p>
          <a:p>
            <a:pPr>
              <a:lnSpc>
                <a:spcPct val="80000"/>
              </a:lnSpc>
            </a:pPr>
            <a:endParaRPr lang="en-US" sz="1600" smtClean="0">
              <a:latin typeface="Cambria" pitchFamily="18" charset="0"/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1800" smtClean="0">
                <a:solidFill>
                  <a:srgbClr val="31859C"/>
                </a:solidFill>
                <a:latin typeface="Cambria" pitchFamily="18" charset="0"/>
                <a:ea typeface="ＭＳ Ｐゴシック" pitchFamily="34" charset="-128"/>
              </a:rPr>
              <a:t>Policy-driven consultations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600" smtClean="0">
                <a:latin typeface="Cambria" pitchFamily="18" charset="0"/>
                <a:ea typeface="ＭＳ Ｐゴシック" pitchFamily="34" charset="-128"/>
              </a:rPr>
              <a:t>	Making FS policy and drafting processes more inclusive </a:t>
            </a:r>
          </a:p>
          <a:p>
            <a:pPr lvl="1">
              <a:lnSpc>
                <a:spcPct val="80000"/>
              </a:lnSpc>
            </a:pPr>
            <a:endParaRPr lang="en-US" sz="1600" smtClean="0">
              <a:latin typeface="Cambria" pitchFamily="18" charset="0"/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1800" smtClean="0">
                <a:solidFill>
                  <a:srgbClr val="31859C"/>
                </a:solidFill>
                <a:latin typeface="Cambria" pitchFamily="18" charset="0"/>
                <a:ea typeface="ＭＳ Ｐゴシック" pitchFamily="34" charset="-128"/>
              </a:rPr>
              <a:t>Targeted and regional dialogues and webspaces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600" smtClean="0">
                <a:latin typeface="Cambria" pitchFamily="18" charset="0"/>
                <a:ea typeface="ＭＳ Ｐゴシック" pitchFamily="34" charset="-128"/>
              </a:rPr>
              <a:t>	Responding to specific needs of projects, offices and existing networks</a:t>
            </a:r>
          </a:p>
          <a:p>
            <a:pPr lvl="1">
              <a:lnSpc>
                <a:spcPct val="80000"/>
              </a:lnSpc>
            </a:pPr>
            <a:endParaRPr lang="en-US" sz="1600" smtClean="0">
              <a:solidFill>
                <a:srgbClr val="31859C"/>
              </a:solidFill>
              <a:latin typeface="Cambria" pitchFamily="18" charset="0"/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1800" smtClean="0">
                <a:solidFill>
                  <a:srgbClr val="31859C"/>
                </a:solidFill>
                <a:latin typeface="Cambria" pitchFamily="18" charset="0"/>
                <a:ea typeface="ＭＳ Ｐゴシック" pitchFamily="34" charset="-128"/>
              </a:rPr>
              <a:t>Surveys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600" smtClean="0">
                <a:latin typeface="Cambria" pitchFamily="18" charset="0"/>
                <a:ea typeface="ＭＳ Ｐゴシック" pitchFamily="34" charset="-128"/>
              </a:rPr>
              <a:t>	Designing and launching stakeholder surveys on behalf of partners</a:t>
            </a:r>
          </a:p>
          <a:p>
            <a:pPr>
              <a:lnSpc>
                <a:spcPct val="80000"/>
              </a:lnSpc>
            </a:pPr>
            <a:endParaRPr lang="en-US" sz="1600" smtClean="0">
              <a:latin typeface="Cambria" pitchFamily="18" charset="0"/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1800" smtClean="0">
                <a:solidFill>
                  <a:srgbClr val="31859C"/>
                </a:solidFill>
                <a:latin typeface="Cambria" pitchFamily="18" charset="0"/>
                <a:ea typeface="ＭＳ Ｐゴシック" pitchFamily="34" charset="-128"/>
              </a:rPr>
              <a:t>Network building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600" smtClean="0">
                <a:latin typeface="Cambria" pitchFamily="18" charset="0"/>
                <a:ea typeface="ＭＳ Ｐゴシック" pitchFamily="34" charset="-128"/>
              </a:rPr>
              <a:t>	Building up and consolidating stakeholder networks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1600" smtClean="0">
              <a:solidFill>
                <a:srgbClr val="31859C"/>
              </a:solidFill>
              <a:latin typeface="Cambria" pitchFamily="18" charset="0"/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1800" smtClean="0">
                <a:solidFill>
                  <a:srgbClr val="31859C"/>
                </a:solidFill>
                <a:latin typeface="Cambria" pitchFamily="18" charset="0"/>
                <a:ea typeface="ＭＳ Ｐゴシック" pitchFamily="34" charset="-128"/>
              </a:rPr>
              <a:t>Integration of online and face-to-face exchanges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GB" sz="1600" smtClean="0">
                <a:latin typeface="Cambria" pitchFamily="18" charset="0"/>
                <a:ea typeface="ＭＳ Ｐゴシック" pitchFamily="34" charset="-128"/>
              </a:rPr>
              <a:t>	Linking with stakeholders on the ground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/>
          <p:cNvSpPr txBox="1">
            <a:spLocks/>
          </p:cNvSpPr>
          <p:nvPr/>
        </p:nvSpPr>
        <p:spPr bwMode="auto">
          <a:xfrm>
            <a:off x="2339975" y="188913"/>
            <a:ext cx="669766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1">
                <a:solidFill>
                  <a:srgbClr val="C00000"/>
                </a:solidFill>
                <a:latin typeface="Cambria" pitchFamily="18" charset="0"/>
              </a:rPr>
              <a:t>How a Forum Discussion Works</a:t>
            </a:r>
          </a:p>
          <a:p>
            <a:endParaRPr lang="en-US" sz="2000" b="1">
              <a:solidFill>
                <a:srgbClr val="C00000"/>
              </a:solidFill>
              <a:latin typeface="Cambria" pitchFamily="18" charset="0"/>
            </a:endParaRPr>
          </a:p>
          <a:p>
            <a:pPr>
              <a:spcAft>
                <a:spcPts val="600"/>
              </a:spcAft>
            </a:pPr>
            <a:r>
              <a:rPr lang="en-GB">
                <a:latin typeface="Cambria" pitchFamily="18" charset="0"/>
              </a:rPr>
              <a:t>Interested Member/ Team contacts FSN Forum</a:t>
            </a:r>
          </a:p>
          <a:p>
            <a:pPr>
              <a:spcAft>
                <a:spcPts val="600"/>
              </a:spcAft>
              <a:buFont typeface="Calibri" pitchFamily="34" charset="0"/>
              <a:buAutoNum type="arabicPeriod"/>
            </a:pPr>
            <a:endParaRPr lang="en-GB">
              <a:latin typeface="Cambria" pitchFamily="18" charset="0"/>
            </a:endParaRPr>
          </a:p>
          <a:p>
            <a:pPr>
              <a:spcAft>
                <a:spcPts val="600"/>
              </a:spcAft>
            </a:pPr>
            <a:r>
              <a:rPr lang="en-GB">
                <a:latin typeface="Cambria" pitchFamily="18" charset="0"/>
              </a:rPr>
              <a:t>Topic note and questions are developed. FSN Team assists</a:t>
            </a:r>
          </a:p>
          <a:p>
            <a:pPr>
              <a:spcAft>
                <a:spcPts val="600"/>
              </a:spcAft>
              <a:buFont typeface="Calibri" pitchFamily="34" charset="0"/>
              <a:buAutoNum type="arabicPeriod"/>
            </a:pPr>
            <a:endParaRPr lang="en-GB">
              <a:latin typeface="Cambria" pitchFamily="18" charset="0"/>
            </a:endParaRPr>
          </a:p>
          <a:p>
            <a:pPr>
              <a:spcAft>
                <a:spcPts val="600"/>
              </a:spcAft>
            </a:pPr>
            <a:r>
              <a:rPr lang="en-GB">
                <a:latin typeface="Cambria" pitchFamily="18" charset="0"/>
              </a:rPr>
              <a:t>Discussion page is created</a:t>
            </a:r>
          </a:p>
          <a:p>
            <a:pPr>
              <a:spcAft>
                <a:spcPts val="600"/>
              </a:spcAft>
            </a:pPr>
            <a:endParaRPr lang="en-GB">
              <a:latin typeface="Cambria" pitchFamily="18" charset="0"/>
            </a:endParaRPr>
          </a:p>
          <a:p>
            <a:pPr>
              <a:spcAft>
                <a:spcPts val="600"/>
              </a:spcAft>
            </a:pPr>
            <a:r>
              <a:rPr lang="en-GB">
                <a:latin typeface="Cambria" pitchFamily="18" charset="0"/>
              </a:rPr>
              <a:t>Discussion is launched for 3/4 weeks </a:t>
            </a:r>
          </a:p>
          <a:p>
            <a:pPr>
              <a:spcAft>
                <a:spcPts val="600"/>
              </a:spcAft>
              <a:buFont typeface="Calibri" pitchFamily="34" charset="0"/>
              <a:buAutoNum type="arabicPeriod"/>
            </a:pPr>
            <a:endParaRPr lang="en-GB">
              <a:latin typeface="Cambria" pitchFamily="18" charset="0"/>
            </a:endParaRPr>
          </a:p>
          <a:p>
            <a:pPr>
              <a:spcAft>
                <a:spcPts val="600"/>
              </a:spcAft>
            </a:pPr>
            <a:r>
              <a:rPr lang="en-GB">
                <a:latin typeface="Cambria" pitchFamily="18" charset="0"/>
              </a:rPr>
              <a:t>FSN Team provides the advertisement and moderation</a:t>
            </a:r>
          </a:p>
          <a:p>
            <a:pPr>
              <a:spcAft>
                <a:spcPts val="600"/>
              </a:spcAft>
              <a:buFont typeface="Calibri" pitchFamily="34" charset="0"/>
              <a:buAutoNum type="arabicPeriod"/>
            </a:pPr>
            <a:endParaRPr lang="en-GB">
              <a:latin typeface="Cambria" pitchFamily="18" charset="0"/>
            </a:endParaRPr>
          </a:p>
          <a:p>
            <a:pPr>
              <a:spcAft>
                <a:spcPts val="600"/>
              </a:spcAft>
            </a:pPr>
            <a:r>
              <a:rPr lang="en-GB">
                <a:latin typeface="Cambria" pitchFamily="18" charset="0"/>
              </a:rPr>
              <a:t>Digest with latest comments are sent out</a:t>
            </a:r>
          </a:p>
          <a:p>
            <a:pPr>
              <a:spcAft>
                <a:spcPts val="600"/>
              </a:spcAft>
              <a:buFont typeface="Calibri" pitchFamily="34" charset="0"/>
              <a:buAutoNum type="arabicPeriod"/>
            </a:pPr>
            <a:endParaRPr lang="en-GB">
              <a:latin typeface="Cambria" pitchFamily="18" charset="0"/>
            </a:endParaRPr>
          </a:p>
          <a:p>
            <a:pPr>
              <a:spcAft>
                <a:spcPts val="600"/>
              </a:spcAft>
            </a:pPr>
            <a:r>
              <a:rPr lang="en-GB">
                <a:latin typeface="Cambria" pitchFamily="18" charset="0"/>
              </a:rPr>
              <a:t>Summary, brief, handout is prepared</a:t>
            </a:r>
            <a:br>
              <a:rPr lang="en-GB">
                <a:latin typeface="Cambria" pitchFamily="18" charset="0"/>
              </a:rPr>
            </a:br>
            <a:endParaRPr lang="en-GB">
              <a:latin typeface="Cambria" pitchFamily="18" charset="0"/>
            </a:endParaRPr>
          </a:p>
          <a:p>
            <a:pPr>
              <a:spcAft>
                <a:spcPts val="600"/>
              </a:spcAft>
            </a:pPr>
            <a:r>
              <a:rPr lang="en-GB">
                <a:latin typeface="Cambria" pitchFamily="18" charset="0"/>
              </a:rPr>
              <a:t>Feedback is collected</a:t>
            </a:r>
            <a:endParaRPr lang="en-US">
              <a:latin typeface="Cambria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1908175" y="981075"/>
            <a:ext cx="431800" cy="5472113"/>
          </a:xfrm>
          <a:prstGeom prst="downArrow">
            <a:avLst/>
          </a:prstGeom>
          <a:noFill/>
          <a:ln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2"/>
          <p:cNvSpPr txBox="1">
            <a:spLocks noChangeArrowheads="1"/>
          </p:cNvSpPr>
          <p:nvPr/>
        </p:nvSpPr>
        <p:spPr bwMode="auto">
          <a:xfrm>
            <a:off x="2195513" y="1628775"/>
            <a:ext cx="56896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>
              <a:buFontTx/>
              <a:buChar char="•"/>
            </a:pPr>
            <a:r>
              <a:rPr lang="en-US">
                <a:solidFill>
                  <a:srgbClr val="31859C"/>
                </a:solidFill>
                <a:latin typeface="Cambria" pitchFamily="18" charset="0"/>
              </a:rPr>
              <a:t>Online Forum (Drupal platform)</a:t>
            </a:r>
          </a:p>
          <a:p>
            <a:pPr marL="360363" indent="-360363">
              <a:buFontTx/>
              <a:buChar char="•"/>
            </a:pPr>
            <a:endParaRPr lang="en-US">
              <a:solidFill>
                <a:srgbClr val="31859C"/>
              </a:solidFill>
              <a:latin typeface="Cambria" pitchFamily="18" charset="0"/>
            </a:endParaRPr>
          </a:p>
          <a:p>
            <a:pPr marL="360363" indent="-360363">
              <a:buFontTx/>
              <a:buChar char="•"/>
            </a:pPr>
            <a:r>
              <a:rPr lang="en-US">
                <a:solidFill>
                  <a:srgbClr val="31859C"/>
                </a:solidFill>
                <a:latin typeface="Cambria" pitchFamily="18" charset="0"/>
              </a:rPr>
              <a:t>Setup of dedicated thematic/regional discussions spaces</a:t>
            </a:r>
          </a:p>
          <a:p>
            <a:pPr marL="360363" indent="-360363">
              <a:buFontTx/>
              <a:buChar char="•"/>
            </a:pPr>
            <a:endParaRPr lang="en-US">
              <a:solidFill>
                <a:srgbClr val="31859C"/>
              </a:solidFill>
              <a:latin typeface="Cambria" pitchFamily="18" charset="0"/>
            </a:endParaRPr>
          </a:p>
          <a:p>
            <a:pPr marL="360363" indent="-360363">
              <a:buFontTx/>
              <a:buChar char="•"/>
            </a:pPr>
            <a:r>
              <a:rPr lang="en-US">
                <a:solidFill>
                  <a:srgbClr val="31859C"/>
                </a:solidFill>
                <a:latin typeface="Cambria" pitchFamily="18" charset="0"/>
              </a:rPr>
              <a:t>Mailing list (Listserv)</a:t>
            </a:r>
          </a:p>
          <a:p>
            <a:pPr marL="360363" indent="-360363">
              <a:buFontTx/>
              <a:buChar char="•"/>
            </a:pPr>
            <a:endParaRPr lang="en-US">
              <a:solidFill>
                <a:srgbClr val="31859C"/>
              </a:solidFill>
              <a:latin typeface="Cambria" pitchFamily="18" charset="0"/>
            </a:endParaRPr>
          </a:p>
          <a:p>
            <a:pPr marL="360363" indent="-360363">
              <a:buFontTx/>
              <a:buChar char="•"/>
            </a:pPr>
            <a:r>
              <a:rPr lang="en-US">
                <a:solidFill>
                  <a:srgbClr val="31859C"/>
                </a:solidFill>
                <a:latin typeface="Cambria" pitchFamily="18" charset="0"/>
              </a:rPr>
              <a:t>FAO Intranet</a:t>
            </a:r>
          </a:p>
          <a:p>
            <a:pPr marL="360363" indent="-360363">
              <a:buFontTx/>
              <a:buChar char="•"/>
            </a:pPr>
            <a:endParaRPr lang="en-US">
              <a:solidFill>
                <a:srgbClr val="31859C"/>
              </a:solidFill>
              <a:latin typeface="Cambria" pitchFamily="18" charset="0"/>
            </a:endParaRPr>
          </a:p>
          <a:p>
            <a:pPr marL="360363" indent="-360363">
              <a:buFontTx/>
              <a:buChar char="•"/>
            </a:pPr>
            <a:r>
              <a:rPr lang="en-US">
                <a:solidFill>
                  <a:srgbClr val="31859C"/>
                </a:solidFill>
                <a:latin typeface="Cambria" pitchFamily="18" charset="0"/>
              </a:rPr>
              <a:t>Social Media (Facebook, Twitter, LinkedIn)</a:t>
            </a:r>
          </a:p>
          <a:p>
            <a:pPr marL="360363" indent="-360363">
              <a:buFontTx/>
              <a:buChar char="•"/>
            </a:pPr>
            <a:endParaRPr lang="en-US">
              <a:solidFill>
                <a:srgbClr val="31859C"/>
              </a:solidFill>
              <a:latin typeface="Cambria" pitchFamily="18" charset="0"/>
            </a:endParaRPr>
          </a:p>
          <a:p>
            <a:pPr marL="360363" indent="-360363">
              <a:buFontTx/>
              <a:buChar char="•"/>
            </a:pPr>
            <a:r>
              <a:rPr lang="en-US">
                <a:solidFill>
                  <a:srgbClr val="31859C"/>
                </a:solidFill>
                <a:latin typeface="Cambria" pitchFamily="18" charset="0"/>
              </a:rPr>
              <a:t>Cross posting and advertisement on other platforms</a:t>
            </a:r>
          </a:p>
          <a:p>
            <a:pPr marL="360363" indent="-360363"/>
            <a:endParaRPr lang="en-US">
              <a:solidFill>
                <a:srgbClr val="31859C"/>
              </a:solidFill>
              <a:latin typeface="Cambria" pitchFamily="18" charset="0"/>
            </a:endParaRPr>
          </a:p>
          <a:p>
            <a:pPr marL="360363" indent="-360363"/>
            <a:endParaRPr lang="en-US">
              <a:solidFill>
                <a:srgbClr val="31859C"/>
              </a:solidFill>
              <a:latin typeface="Cambria" pitchFamily="18" charset="0"/>
            </a:endParaRPr>
          </a:p>
          <a:p>
            <a:pPr marL="360363" indent="-360363"/>
            <a:endParaRPr lang="en-US">
              <a:solidFill>
                <a:srgbClr val="31859C"/>
              </a:solidFill>
              <a:latin typeface="Cambria" pitchFamily="18" charset="0"/>
            </a:endParaRPr>
          </a:p>
          <a:p>
            <a:pPr marL="360363" indent="-360363"/>
            <a:endParaRPr lang="en-US">
              <a:solidFill>
                <a:srgbClr val="31859C"/>
              </a:solidFill>
              <a:latin typeface="Cambria" pitchFamily="18" charset="0"/>
            </a:endParaRPr>
          </a:p>
          <a:p>
            <a:pPr marL="360363" indent="-360363"/>
            <a:endParaRPr lang="en-US">
              <a:solidFill>
                <a:srgbClr val="31859C"/>
              </a:solidFill>
              <a:latin typeface="Cambria" pitchFamily="18" charset="0"/>
            </a:endParaRPr>
          </a:p>
          <a:p>
            <a:pPr marL="360363" indent="-360363"/>
            <a:endParaRPr lang="en-US">
              <a:solidFill>
                <a:srgbClr val="31859C"/>
              </a:solidFill>
              <a:latin typeface="Cambria" pitchFamily="18" charset="0"/>
            </a:endParaRPr>
          </a:p>
          <a:p>
            <a:pPr marL="360363" indent="-360363"/>
            <a:endParaRPr lang="en-GB" sz="2400" b="1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0482" name="Content Placeholder 2"/>
          <p:cNvSpPr txBox="1">
            <a:spLocks/>
          </p:cNvSpPr>
          <p:nvPr/>
        </p:nvSpPr>
        <p:spPr bwMode="auto">
          <a:xfrm>
            <a:off x="2051050" y="404813"/>
            <a:ext cx="66976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1">
                <a:solidFill>
                  <a:srgbClr val="C00000"/>
                </a:solidFill>
                <a:latin typeface="Cambria" pitchFamily="18" charset="0"/>
              </a:rPr>
              <a:t>Tools Used</a:t>
            </a:r>
            <a:endParaRPr lang="en-US" sz="280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>
          <a:xfrm>
            <a:off x="2195513" y="53975"/>
            <a:ext cx="4897437" cy="1143000"/>
          </a:xfrm>
        </p:spPr>
        <p:txBody>
          <a:bodyPr/>
          <a:lstStyle/>
          <a:p>
            <a:pPr algn="l"/>
            <a:r>
              <a:rPr lang="en-GB" sz="2800" b="1" smtClean="0">
                <a:solidFill>
                  <a:srgbClr val="C00000"/>
                </a:solidFill>
                <a:latin typeface="Cambria" pitchFamily="18" charset="0"/>
                <a:ea typeface="ＭＳ Ｐゴシック" pitchFamily="34" charset="-128"/>
              </a:rPr>
              <a:t>Topics covered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2124075" y="1125538"/>
            <a:ext cx="6840538" cy="478155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endParaRPr lang="en-GB" sz="2800" b="1" smtClean="0">
              <a:solidFill>
                <a:srgbClr val="C00000"/>
              </a:solidFill>
              <a:latin typeface="Cambria" pitchFamily="18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1800" smtClean="0">
                <a:solidFill>
                  <a:srgbClr val="31859C"/>
                </a:solidFill>
                <a:latin typeface="Cambria" pitchFamily="18" charset="0"/>
                <a:ea typeface="ＭＳ Ｐゴシック" pitchFamily="34" charset="-128"/>
              </a:rPr>
              <a:t>Smallholders</a:t>
            </a:r>
          </a:p>
          <a:p>
            <a:pPr>
              <a:lnSpc>
                <a:spcPct val="90000"/>
              </a:lnSpc>
            </a:pPr>
            <a:r>
              <a:rPr lang="en-US" sz="1800" smtClean="0">
                <a:solidFill>
                  <a:srgbClr val="31859C"/>
                </a:solidFill>
                <a:latin typeface="Cambria" pitchFamily="18" charset="0"/>
                <a:ea typeface="ＭＳ Ｐゴシック" pitchFamily="34" charset="-128"/>
              </a:rPr>
              <a:t>Food systems and governance</a:t>
            </a:r>
          </a:p>
          <a:p>
            <a:pPr>
              <a:lnSpc>
                <a:spcPct val="90000"/>
              </a:lnSpc>
            </a:pPr>
            <a:r>
              <a:rPr lang="en-US" sz="1800" smtClean="0">
                <a:solidFill>
                  <a:srgbClr val="31859C"/>
                </a:solidFill>
                <a:latin typeface="Cambria" pitchFamily="18" charset="0"/>
                <a:ea typeface="ＭＳ Ｐゴシック" pitchFamily="34" charset="-128"/>
              </a:rPr>
              <a:t>Women in agriculture</a:t>
            </a:r>
          </a:p>
          <a:p>
            <a:pPr>
              <a:lnSpc>
                <a:spcPct val="90000"/>
              </a:lnSpc>
            </a:pPr>
            <a:r>
              <a:rPr lang="en-US" sz="1800" smtClean="0">
                <a:solidFill>
                  <a:srgbClr val="31859C"/>
                </a:solidFill>
                <a:latin typeface="Cambria" pitchFamily="18" charset="0"/>
                <a:ea typeface="ＭＳ Ｐゴシック" pitchFamily="34" charset="-128"/>
              </a:rPr>
              <a:t>Forestry</a:t>
            </a:r>
          </a:p>
          <a:p>
            <a:pPr>
              <a:lnSpc>
                <a:spcPct val="90000"/>
              </a:lnSpc>
            </a:pPr>
            <a:r>
              <a:rPr lang="en-US" sz="1800" smtClean="0">
                <a:solidFill>
                  <a:srgbClr val="31859C"/>
                </a:solidFill>
                <a:latin typeface="Cambria" pitchFamily="18" charset="0"/>
                <a:ea typeface="ＭＳ Ｐゴシック" pitchFamily="34" charset="-128"/>
              </a:rPr>
              <a:t>Fisheries</a:t>
            </a:r>
          </a:p>
          <a:p>
            <a:pPr>
              <a:lnSpc>
                <a:spcPct val="90000"/>
              </a:lnSpc>
            </a:pPr>
            <a:r>
              <a:rPr lang="en-US" sz="1800" smtClean="0">
                <a:solidFill>
                  <a:srgbClr val="31859C"/>
                </a:solidFill>
                <a:latin typeface="Cambria" pitchFamily="18" charset="0"/>
                <a:ea typeface="ＭＳ Ｐゴシック" pitchFamily="34" charset="-128"/>
              </a:rPr>
              <a:t>Social protection</a:t>
            </a:r>
          </a:p>
          <a:p>
            <a:pPr>
              <a:lnSpc>
                <a:spcPct val="90000"/>
              </a:lnSpc>
            </a:pPr>
            <a:r>
              <a:rPr lang="en-US" sz="1800" smtClean="0">
                <a:solidFill>
                  <a:srgbClr val="31859C"/>
                </a:solidFill>
                <a:latin typeface="Cambria" pitchFamily="18" charset="0"/>
                <a:ea typeface="ＭＳ Ｐゴシック" pitchFamily="34" charset="-128"/>
              </a:rPr>
              <a:t>Climate change</a:t>
            </a:r>
          </a:p>
          <a:p>
            <a:pPr>
              <a:lnSpc>
                <a:spcPct val="90000"/>
              </a:lnSpc>
            </a:pPr>
            <a:r>
              <a:rPr lang="en-US" sz="1800" smtClean="0">
                <a:solidFill>
                  <a:srgbClr val="31859C"/>
                </a:solidFill>
                <a:latin typeface="Cambria" pitchFamily="18" charset="0"/>
                <a:ea typeface="ＭＳ Ｐゴシック" pitchFamily="34" charset="-128"/>
              </a:rPr>
              <a:t>Mainstreaming nutrition</a:t>
            </a:r>
          </a:p>
          <a:p>
            <a:pPr>
              <a:lnSpc>
                <a:spcPct val="90000"/>
              </a:lnSpc>
            </a:pPr>
            <a:r>
              <a:rPr lang="en-US" sz="1800" smtClean="0">
                <a:solidFill>
                  <a:srgbClr val="31859C"/>
                </a:solidFill>
                <a:latin typeface="Cambria" pitchFamily="18" charset="0"/>
                <a:ea typeface="ＭＳ Ｐゴシック" pitchFamily="34" charset="-128"/>
              </a:rPr>
              <a:t>Indigenous knowledge</a:t>
            </a:r>
          </a:p>
          <a:p>
            <a:pPr>
              <a:lnSpc>
                <a:spcPct val="90000"/>
              </a:lnSpc>
            </a:pPr>
            <a:r>
              <a:rPr lang="en-US" sz="1800" smtClean="0">
                <a:solidFill>
                  <a:srgbClr val="31859C"/>
                </a:solidFill>
                <a:latin typeface="Cambria" pitchFamily="18" charset="0"/>
                <a:ea typeface="ＭＳ Ｐゴシック" pitchFamily="34" charset="-128"/>
              </a:rPr>
              <a:t>Right to Food (policy issues)</a:t>
            </a:r>
          </a:p>
          <a:p>
            <a:pPr>
              <a:lnSpc>
                <a:spcPct val="90000"/>
              </a:lnSpc>
            </a:pPr>
            <a:r>
              <a:rPr lang="en-GB" sz="1800" smtClean="0">
                <a:solidFill>
                  <a:srgbClr val="31859C"/>
                </a:solidFill>
                <a:latin typeface="Cambria" pitchFamily="18" charset="0"/>
                <a:ea typeface="ＭＳ Ｐゴシック" pitchFamily="34" charset="-128"/>
              </a:rPr>
              <a:t>Global initiatives towards food security</a:t>
            </a:r>
            <a:endParaRPr lang="en-US" sz="1800" smtClean="0">
              <a:solidFill>
                <a:srgbClr val="31859C"/>
              </a:solidFill>
              <a:latin typeface="Cambria" pitchFamily="18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1800" smtClean="0">
                <a:solidFill>
                  <a:srgbClr val="31859C"/>
                </a:solidFill>
                <a:latin typeface="Cambria" pitchFamily="18" charset="0"/>
                <a:ea typeface="ＭＳ Ｐゴシック" pitchFamily="34" charset="-128"/>
              </a:rPr>
              <a:t>Food waste</a:t>
            </a:r>
          </a:p>
          <a:p>
            <a:pPr>
              <a:lnSpc>
                <a:spcPct val="90000"/>
              </a:lnSpc>
            </a:pPr>
            <a:r>
              <a:rPr lang="en-US" sz="1800" smtClean="0">
                <a:solidFill>
                  <a:srgbClr val="31859C"/>
                </a:solidFill>
                <a:latin typeface="Cambria" pitchFamily="18" charset="0"/>
                <a:ea typeface="ＭＳ Ｐゴシック" pitchFamily="34" charset="-128"/>
              </a:rPr>
              <a:t>Street foods</a:t>
            </a:r>
            <a:endParaRPr lang="en-GB" sz="1800" smtClean="0">
              <a:solidFill>
                <a:srgbClr val="31859C"/>
              </a:solidFill>
              <a:latin typeface="Cambria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7" descr="ECFS_constellation_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776288"/>
            <a:ext cx="8243887" cy="590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Content Placeholder 2"/>
          <p:cNvSpPr txBox="1">
            <a:spLocks/>
          </p:cNvSpPr>
          <p:nvPr/>
        </p:nvSpPr>
        <p:spPr bwMode="auto">
          <a:xfrm>
            <a:off x="2051050" y="404813"/>
            <a:ext cx="54737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800" b="1">
                <a:solidFill>
                  <a:srgbClr val="C00000"/>
                </a:solidFill>
                <a:latin typeface="Cambria" pitchFamily="18" charset="0"/>
              </a:rPr>
              <a:t>Partners &amp; Networks</a:t>
            </a:r>
          </a:p>
        </p:txBody>
      </p:sp>
      <p:pic>
        <p:nvPicPr>
          <p:cNvPr id="22531" name="Picture 6" descr="logoFSN_vertical_color_E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14478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556</Words>
  <Application>Microsoft Office PowerPoint</Application>
  <PresentationFormat>On-screen Show (4:3)</PresentationFormat>
  <Paragraphs>163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ＭＳ Ｐゴシック</vt:lpstr>
      <vt:lpstr>Calibri</vt:lpstr>
      <vt:lpstr>Cambria</vt:lpstr>
      <vt:lpstr>Office Theme</vt:lpstr>
      <vt:lpstr>Office Theme</vt:lpstr>
      <vt:lpstr>Slide 1</vt:lpstr>
      <vt:lpstr>Slide 2</vt:lpstr>
      <vt:lpstr>Slide 3</vt:lpstr>
      <vt:lpstr>Slide 4</vt:lpstr>
      <vt:lpstr>The Mechanism of Knowledge Sharing</vt:lpstr>
      <vt:lpstr>Slide 6</vt:lpstr>
      <vt:lpstr>Slide 7</vt:lpstr>
      <vt:lpstr>Topics covered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FAO of the UN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CandidoL</dc:creator>
  <cp:lastModifiedBy>Max B</cp:lastModifiedBy>
  <cp:revision>366</cp:revision>
  <dcterms:created xsi:type="dcterms:W3CDTF">2011-08-29T08:31:22Z</dcterms:created>
  <dcterms:modified xsi:type="dcterms:W3CDTF">2013-12-03T08:28:37Z</dcterms:modified>
</cp:coreProperties>
</file>