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  <p:sldMasterId id="2147484038" r:id="rId2"/>
  </p:sldMasterIdLst>
  <p:sldIdLst>
    <p:sldId id="263" r:id="rId3"/>
    <p:sldId id="264" r:id="rId4"/>
    <p:sldId id="27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2A8FF9F-D7CA-4EC2-937F-0CCE615DB072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15FC125-B106-45AC-B988-BF98F81AE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445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FF9F-D7CA-4EC2-937F-0CCE615DB072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125-B106-45AC-B988-BF98F81AE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893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FF9F-D7CA-4EC2-937F-0CCE615DB072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125-B106-45AC-B988-BF98F81AE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828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6812-F46F-43CC-A881-B1AF00F9AF1F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E67-5AF2-4480-875C-2D6E48DAF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9470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6812-F46F-43CC-A881-B1AF00F9AF1F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E67-5AF2-4480-875C-2D6E48DAF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612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6812-F46F-43CC-A881-B1AF00F9AF1F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E67-5AF2-4480-875C-2D6E48DAF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05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6812-F46F-43CC-A881-B1AF00F9AF1F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E67-5AF2-4480-875C-2D6E48DAF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5637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6812-F46F-43CC-A881-B1AF00F9AF1F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E67-5AF2-4480-875C-2D6E48DAF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6178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6812-F46F-43CC-A881-B1AF00F9AF1F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E67-5AF2-4480-875C-2D6E48DAF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4783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6812-F46F-43CC-A881-B1AF00F9AF1F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E67-5AF2-4480-875C-2D6E48DAF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5864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6812-F46F-43CC-A881-B1AF00F9AF1F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E67-5AF2-4480-875C-2D6E48DAF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00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347472" indent="-342900">
              <a:buFont typeface="Arial" panose="020B0604020202020204" pitchFamily="34" charset="0"/>
              <a:buChar char="•"/>
              <a:defRPr/>
            </a:lvl2pPr>
            <a:lvl3pPr marL="548640" indent="-548640">
              <a:buFont typeface="Arial" panose="020B0604020202020204" pitchFamily="34" charset="0"/>
              <a:buChar char="•"/>
              <a:defRPr/>
            </a:lvl3pPr>
            <a:lvl4pPr marL="822960" indent="-822960">
              <a:buFont typeface="Arial" panose="020B0604020202020204" pitchFamily="34" charset="0"/>
              <a:buChar char="•"/>
              <a:defRPr/>
            </a:lvl4pPr>
            <a:lvl5pPr marL="1097280" indent="-109728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FF9F-D7CA-4EC2-937F-0CCE615DB072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125-B106-45AC-B988-BF98F81AE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6507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6812-F46F-43CC-A881-B1AF00F9AF1F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E67-5AF2-4480-875C-2D6E48DAF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4910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6812-F46F-43CC-A881-B1AF00F9AF1F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E67-5AF2-4480-875C-2D6E48DAF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8261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6812-F46F-43CC-A881-B1AF00F9AF1F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9FE67-5AF2-4480-875C-2D6E48DAF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229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FF9F-D7CA-4EC2-937F-0CCE615DB072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125-B106-45AC-B988-BF98F81AE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84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FF9F-D7CA-4EC2-937F-0CCE615DB072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125-B106-45AC-B988-BF98F81AE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938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FF9F-D7CA-4EC2-937F-0CCE615DB072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125-B106-45AC-B988-BF98F81AE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58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FF9F-D7CA-4EC2-937F-0CCE615DB072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125-B106-45AC-B988-BF98F81AE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47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FF9F-D7CA-4EC2-937F-0CCE615DB072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FC125-B106-45AC-B988-BF98F81AE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902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8FF9F-D7CA-4EC2-937F-0CCE615DB072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15FC125-B106-45AC-B988-BF98F81AE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328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2A8FF9F-D7CA-4EC2-937F-0CCE615DB072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15FC125-B106-45AC-B988-BF98F81AE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509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2A8FF9F-D7CA-4EC2-937F-0CCE615DB072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15FC125-B106-45AC-B988-BF98F81AE19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308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6812-F46F-43CC-A881-B1AF00F9AF1F}" type="datetimeFigureOut">
              <a:rPr lang="hu-HU" smtClean="0"/>
              <a:t>2016.07.09.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9FE67-5AF2-4480-875C-2D6E48DAF6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256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512" y="1122363"/>
            <a:ext cx="10640139" cy="2387600"/>
          </a:xfrm>
        </p:spPr>
        <p:txBody>
          <a:bodyPr>
            <a:noAutofit/>
          </a:bodyPr>
          <a:lstStyle/>
          <a:p>
            <a:r>
              <a:rPr lang="hu-HU" sz="4800" dirty="0"/>
              <a:t>Status of </a:t>
            </a:r>
            <a:r>
              <a:rPr lang="hu-HU" sz="4800" dirty="0" err="1" smtClean="0"/>
              <a:t>Implementation</a:t>
            </a:r>
            <a:r>
              <a:rPr lang="hu-HU" sz="4800" dirty="0" smtClean="0"/>
              <a:t> </a:t>
            </a:r>
            <a:r>
              <a:rPr lang="en-US" sz="4800" dirty="0"/>
              <a:t>of e-Agriculture in Central and </a:t>
            </a:r>
            <a:r>
              <a:rPr lang="en-US" sz="4800" dirty="0" smtClean="0"/>
              <a:t>Eastern</a:t>
            </a:r>
            <a:r>
              <a:rPr lang="hu-HU" sz="4800" dirty="0" smtClean="0"/>
              <a:t> Europe </a:t>
            </a:r>
            <a:r>
              <a:rPr lang="hu-HU" sz="4800" dirty="0"/>
              <a:t>and </a:t>
            </a:r>
            <a:r>
              <a:rPr lang="hu-HU" sz="4800" dirty="0" err="1"/>
              <a:t>Central</a:t>
            </a:r>
            <a:r>
              <a:rPr lang="hu-HU" sz="4800" dirty="0"/>
              <a:t> </a:t>
            </a:r>
            <a:r>
              <a:rPr lang="hu-HU" sz="4800" dirty="0" err="1"/>
              <a:t>Asia</a:t>
            </a:r>
            <a:r>
              <a:rPr lang="hu-HU" sz="4800" dirty="0" smtClean="0"/>
              <a:t>: </a:t>
            </a:r>
            <a:r>
              <a:rPr lang="hu-HU" sz="4800" dirty="0" err="1" smtClean="0"/>
              <a:t>insights</a:t>
            </a:r>
            <a:r>
              <a:rPr lang="hu-HU" sz="4800" dirty="0" smtClean="0"/>
              <a:t> </a:t>
            </a:r>
            <a:r>
              <a:rPr lang="hu-HU" sz="4800" dirty="0" err="1"/>
              <a:t>from</a:t>
            </a:r>
            <a:r>
              <a:rPr lang="hu-HU" sz="4800" dirty="0"/>
              <a:t> </a:t>
            </a:r>
            <a:r>
              <a:rPr lang="hu-HU" sz="4800" dirty="0" err="1"/>
              <a:t>selected</a:t>
            </a:r>
            <a:r>
              <a:rPr lang="hu-HU" sz="4800" dirty="0"/>
              <a:t> </a:t>
            </a:r>
            <a:r>
              <a:rPr lang="hu-HU" sz="4800" dirty="0" err="1"/>
              <a:t>countries</a:t>
            </a:r>
            <a:r>
              <a:rPr lang="hu-HU" sz="4800" dirty="0"/>
              <a:t/>
            </a:r>
            <a:br>
              <a:rPr lang="hu-HU" sz="4800" dirty="0"/>
            </a:br>
            <a:r>
              <a:rPr lang="en-US" sz="4800" dirty="0"/>
              <a:t>in Europe and Central Asia</a:t>
            </a:r>
            <a:endParaRPr lang="hu-HU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Follow-up</a:t>
            </a:r>
            <a:r>
              <a:rPr lang="hu-HU" dirty="0" smtClean="0"/>
              <a:t> </a:t>
            </a:r>
            <a:r>
              <a:rPr lang="hu-HU" dirty="0" err="1"/>
              <a:t>review</a:t>
            </a:r>
            <a:r>
              <a:rPr lang="hu-HU" dirty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en-US" dirty="0" smtClean="0"/>
              <a:t>Regional </a:t>
            </a:r>
            <a:r>
              <a:rPr lang="en-US" dirty="0"/>
              <a:t>Capacity Development </a:t>
            </a:r>
            <a:r>
              <a:rPr lang="en-US" dirty="0" smtClean="0"/>
              <a:t>Workshop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/>
              <a:t>National </a:t>
            </a:r>
            <a:r>
              <a:rPr lang="hu-HU" dirty="0" err="1"/>
              <a:t>e-Agriculture</a:t>
            </a:r>
            <a:r>
              <a:rPr lang="hu-HU" dirty="0"/>
              <a:t> </a:t>
            </a:r>
            <a:r>
              <a:rPr lang="hu-HU" dirty="0" err="1"/>
              <a:t>Strategies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smtClean="0"/>
              <a:t>Europe </a:t>
            </a:r>
            <a:r>
              <a:rPr lang="en-US" dirty="0" smtClean="0"/>
              <a:t>and </a:t>
            </a:r>
            <a:r>
              <a:rPr lang="en-US" dirty="0"/>
              <a:t>Central </a:t>
            </a:r>
            <a:r>
              <a:rPr lang="en-US" dirty="0" smtClean="0"/>
              <a:t>Asia</a:t>
            </a:r>
            <a:r>
              <a:rPr lang="hu-HU" dirty="0"/>
              <a:t/>
            </a:r>
            <a:br>
              <a:rPr lang="hu-HU" dirty="0"/>
            </a:br>
            <a:r>
              <a:rPr lang="en-US" dirty="0" smtClean="0"/>
              <a:t>in </a:t>
            </a:r>
            <a:r>
              <a:rPr lang="en-US" dirty="0"/>
              <a:t>Hungary </a:t>
            </a:r>
            <a:r>
              <a:rPr lang="en-US" dirty="0" smtClean="0"/>
              <a:t>between</a:t>
            </a:r>
            <a:r>
              <a:rPr lang="hu-HU" dirty="0" smtClean="0"/>
              <a:t> </a:t>
            </a:r>
            <a:r>
              <a:rPr lang="en-US" dirty="0" smtClean="0"/>
              <a:t>22 </a:t>
            </a:r>
            <a:r>
              <a:rPr lang="en-US" dirty="0"/>
              <a:t>and 24 June 2015.</a:t>
            </a:r>
            <a:endParaRPr lang="hu-HU" dirty="0"/>
          </a:p>
        </p:txBody>
      </p:sp>
      <p:pic>
        <p:nvPicPr>
          <p:cNvPr id="4" name="Picture 2" descr="http://www.landscapes.org/wp-content/uploads/2013/07/FAO-blue_logo-630x6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197" y="4123267"/>
            <a:ext cx="2594671" cy="259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Findings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6538"/>
          </a:xfrm>
        </p:spPr>
        <p:txBody>
          <a:bodyPr>
            <a:normAutofit/>
          </a:bodyPr>
          <a:lstStyle/>
          <a:p>
            <a:r>
              <a:rPr lang="hu-HU" dirty="0" smtClean="0"/>
              <a:t>N</a:t>
            </a:r>
            <a:r>
              <a:rPr lang="en-US" dirty="0" err="1" smtClean="0"/>
              <a:t>ational</a:t>
            </a:r>
            <a:r>
              <a:rPr lang="en-US" dirty="0" smtClean="0"/>
              <a:t> </a:t>
            </a:r>
            <a:r>
              <a:rPr lang="en-US" dirty="0"/>
              <a:t>e-agriculture strategy in place is not a guarantee of success, but without it the efficiency and the performance of the overall sector is expected to be much </a:t>
            </a:r>
            <a:r>
              <a:rPr lang="en-US" dirty="0" smtClean="0"/>
              <a:t>lower</a:t>
            </a:r>
            <a:r>
              <a:rPr lang="hu-HU" dirty="0" smtClean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complexity of agriculture</a:t>
            </a:r>
            <a:r>
              <a:rPr lang="en-US" dirty="0"/>
              <a:t> – characterized by numerous type of actors, sectors, regulations, biological factors, etc. – is an important aspect why it is more difficult to initiate and implement a successful </a:t>
            </a:r>
            <a:r>
              <a:rPr lang="en-US" dirty="0" smtClean="0"/>
              <a:t>e-strategy</a:t>
            </a:r>
            <a:r>
              <a:rPr lang="hu-HU" dirty="0" smtClean="0"/>
              <a:t>.</a:t>
            </a:r>
            <a:r>
              <a:rPr lang="en-US" dirty="0"/>
              <a:t> </a:t>
            </a:r>
            <a:endParaRPr lang="hu-HU" dirty="0" smtClean="0"/>
          </a:p>
          <a:p>
            <a:r>
              <a:rPr lang="en-US" dirty="0" smtClean="0"/>
              <a:t>Agriculture </a:t>
            </a:r>
            <a:r>
              <a:rPr lang="en-US" dirty="0"/>
              <a:t>also suffers from the problems which exist in other areas, such as the ‘Silo effect’.</a:t>
            </a:r>
            <a:endParaRPr lang="hu-HU" dirty="0"/>
          </a:p>
          <a:p>
            <a:r>
              <a:rPr lang="en-US" dirty="0"/>
              <a:t>The </a:t>
            </a:r>
            <a:r>
              <a:rPr lang="en-US" b="1" dirty="0"/>
              <a:t>farmer </a:t>
            </a:r>
            <a:r>
              <a:rPr lang="en-US" dirty="0"/>
              <a:t>should be in the center of the </a:t>
            </a:r>
            <a:r>
              <a:rPr lang="en-US" dirty="0" smtClean="0"/>
              <a:t>strategy</a:t>
            </a:r>
            <a:r>
              <a:rPr lang="hu-HU" dirty="0" smtClean="0"/>
              <a:t>, ‚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end’.</a:t>
            </a:r>
          </a:p>
          <a:p>
            <a:r>
              <a:rPr lang="en-US" dirty="0"/>
              <a:t>The pace of high-tech innovation is increasing in </a:t>
            </a:r>
            <a:r>
              <a:rPr lang="en-US" dirty="0" smtClean="0"/>
              <a:t>agriculture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203269" y="6344530"/>
            <a:ext cx="1178546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CCECFF"/>
                </a:solidFill>
              </a:rPr>
              <a:t>Status of </a:t>
            </a:r>
            <a:r>
              <a:rPr lang="hu-HU" sz="1600" dirty="0" err="1">
                <a:solidFill>
                  <a:srgbClr val="CCECFF"/>
                </a:solidFill>
              </a:rPr>
              <a:t>Implementation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en-US" sz="1600" dirty="0">
                <a:solidFill>
                  <a:srgbClr val="CCECFF"/>
                </a:solidFill>
              </a:rPr>
              <a:t>of e-Agriculture in Central and Eastern</a:t>
            </a:r>
            <a:r>
              <a:rPr lang="hu-HU" sz="1600" dirty="0">
                <a:solidFill>
                  <a:srgbClr val="CCECFF"/>
                </a:solidFill>
              </a:rPr>
              <a:t> Europe and </a:t>
            </a:r>
            <a:r>
              <a:rPr lang="hu-HU" sz="1600" dirty="0" err="1">
                <a:solidFill>
                  <a:srgbClr val="CCECFF"/>
                </a:solidFill>
              </a:rPr>
              <a:t>Central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Asia</a:t>
            </a:r>
            <a:r>
              <a:rPr lang="hu-HU" sz="1600" dirty="0" smtClean="0">
                <a:solidFill>
                  <a:srgbClr val="CCECFF"/>
                </a:solidFill>
              </a:rPr>
              <a:t>: </a:t>
            </a:r>
            <a:r>
              <a:rPr lang="hu-HU" sz="1600" dirty="0" err="1">
                <a:solidFill>
                  <a:srgbClr val="CCECFF"/>
                </a:solidFill>
              </a:rPr>
              <a:t>insights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from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selected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countries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en-US" sz="1600" dirty="0" smtClean="0">
                <a:solidFill>
                  <a:srgbClr val="CCECFF"/>
                </a:solidFill>
              </a:rPr>
              <a:t>in </a:t>
            </a:r>
            <a:r>
              <a:rPr lang="hu-HU" sz="1600" dirty="0" err="1" smtClean="0">
                <a:solidFill>
                  <a:srgbClr val="CCECFF"/>
                </a:solidFill>
              </a:rPr>
              <a:t>the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region</a:t>
            </a:r>
            <a:endParaRPr lang="hu-HU" sz="175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</a:t>
            </a:r>
            <a:r>
              <a:rPr lang="en-US" dirty="0" err="1" smtClean="0"/>
              <a:t>ecommendations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Preparation of </a:t>
            </a:r>
            <a:r>
              <a:rPr lang="en-US" b="1" dirty="0"/>
              <a:t>two follow-up documents</a:t>
            </a:r>
            <a:r>
              <a:rPr lang="en-US" dirty="0"/>
              <a:t> </a:t>
            </a:r>
            <a:r>
              <a:rPr lang="hu-HU" dirty="0" smtClean="0"/>
              <a:t>, </a:t>
            </a:r>
            <a:r>
              <a:rPr lang="hu-HU" dirty="0" err="1" smtClean="0"/>
              <a:t>including</a:t>
            </a:r>
            <a:r>
              <a:rPr lang="hu-HU" dirty="0" smtClean="0"/>
              <a:t> an </a:t>
            </a:r>
            <a:r>
              <a:rPr lang="hu-HU" dirty="0" err="1" smtClean="0"/>
              <a:t>advocacy</a:t>
            </a:r>
            <a:r>
              <a:rPr lang="hu-HU" dirty="0" smtClean="0"/>
              <a:t> </a:t>
            </a:r>
            <a:r>
              <a:rPr lang="hu-HU" dirty="0" err="1" smtClean="0"/>
              <a:t>paper</a:t>
            </a:r>
            <a:r>
              <a:rPr lang="hu-HU" dirty="0" smtClean="0"/>
              <a:t>, </a:t>
            </a:r>
            <a:r>
              <a:rPr lang="en-US" dirty="0"/>
              <a:t>selling material for decision makers, also demonstrating </a:t>
            </a:r>
            <a:r>
              <a:rPr lang="en-US" b="1" dirty="0"/>
              <a:t>best practices</a:t>
            </a:r>
            <a:r>
              <a:rPr lang="en-US" dirty="0"/>
              <a:t> and </a:t>
            </a:r>
            <a:r>
              <a:rPr lang="en-US" b="1" dirty="0"/>
              <a:t>quick </a:t>
            </a:r>
            <a:r>
              <a:rPr lang="en-US" b="1" dirty="0" smtClean="0"/>
              <a:t>wins</a:t>
            </a:r>
            <a:r>
              <a:rPr lang="hu-HU" b="1" dirty="0" smtClean="0"/>
              <a:t>.</a:t>
            </a:r>
          </a:p>
          <a:p>
            <a:r>
              <a:rPr lang="en-US" dirty="0" smtClean="0"/>
              <a:t>Stimulate </a:t>
            </a:r>
            <a:r>
              <a:rPr lang="en-US" dirty="0"/>
              <a:t>collaboration and knowledge sharing via online communities of practice, including existing regional networks such as ESCORENA and AGROWEB, and global platforms like the e-Agriculture </a:t>
            </a:r>
            <a:r>
              <a:rPr lang="en-US" dirty="0" smtClean="0"/>
              <a:t>Community</a:t>
            </a:r>
            <a:r>
              <a:rPr lang="hu-HU" dirty="0" smtClean="0"/>
              <a:t>.</a:t>
            </a:r>
            <a:endParaRPr lang="hu-HU" dirty="0"/>
          </a:p>
          <a:p>
            <a:r>
              <a:rPr lang="en-US" dirty="0"/>
              <a:t>Promote the development and implementation of national e-agriculture </a:t>
            </a:r>
            <a:r>
              <a:rPr lang="en-US" dirty="0" smtClean="0"/>
              <a:t>strategies</a:t>
            </a:r>
            <a:r>
              <a:rPr lang="hu-HU" dirty="0" smtClean="0"/>
              <a:t>, b</a:t>
            </a:r>
            <a:r>
              <a:rPr lang="en-US" dirty="0" err="1" smtClean="0"/>
              <a:t>uild</a:t>
            </a:r>
            <a:r>
              <a:rPr lang="en-US" dirty="0" smtClean="0"/>
              <a:t> </a:t>
            </a:r>
            <a:r>
              <a:rPr lang="en-US" dirty="0"/>
              <a:t>strategic partnerships with other governmental </a:t>
            </a:r>
            <a:r>
              <a:rPr lang="en-US" dirty="0" smtClean="0"/>
              <a:t>organizations</a:t>
            </a:r>
            <a:r>
              <a:rPr lang="hu-HU" dirty="0" smtClean="0"/>
              <a:t>.</a:t>
            </a:r>
          </a:p>
          <a:p>
            <a:r>
              <a:rPr lang="en-US" dirty="0"/>
              <a:t> Put more emphasis on the implementation, monitoring and evaluation </a:t>
            </a:r>
            <a:r>
              <a:rPr lang="en-US" dirty="0" smtClean="0"/>
              <a:t>phases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203269" y="6344530"/>
            <a:ext cx="1178546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CCECFF"/>
                </a:solidFill>
              </a:rPr>
              <a:t>Status of </a:t>
            </a:r>
            <a:r>
              <a:rPr lang="hu-HU" sz="1600" dirty="0" err="1">
                <a:solidFill>
                  <a:srgbClr val="CCECFF"/>
                </a:solidFill>
              </a:rPr>
              <a:t>Implementation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en-US" sz="1600" dirty="0">
                <a:solidFill>
                  <a:srgbClr val="CCECFF"/>
                </a:solidFill>
              </a:rPr>
              <a:t>of e-Agriculture in Central and Eastern</a:t>
            </a:r>
            <a:r>
              <a:rPr lang="hu-HU" sz="1600" dirty="0">
                <a:solidFill>
                  <a:srgbClr val="CCECFF"/>
                </a:solidFill>
              </a:rPr>
              <a:t> Europe and </a:t>
            </a:r>
            <a:r>
              <a:rPr lang="hu-HU" sz="1600" dirty="0" err="1">
                <a:solidFill>
                  <a:srgbClr val="CCECFF"/>
                </a:solidFill>
              </a:rPr>
              <a:t>Central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Asia</a:t>
            </a:r>
            <a:r>
              <a:rPr lang="hu-HU" sz="1600" dirty="0" smtClean="0">
                <a:solidFill>
                  <a:srgbClr val="CCECFF"/>
                </a:solidFill>
              </a:rPr>
              <a:t>: </a:t>
            </a:r>
            <a:r>
              <a:rPr lang="hu-HU" sz="1600" dirty="0" err="1">
                <a:solidFill>
                  <a:srgbClr val="CCECFF"/>
                </a:solidFill>
              </a:rPr>
              <a:t>insights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from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selected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countries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en-US" sz="1600" dirty="0" smtClean="0">
                <a:solidFill>
                  <a:srgbClr val="CCECFF"/>
                </a:solidFill>
              </a:rPr>
              <a:t>in </a:t>
            </a:r>
            <a:r>
              <a:rPr lang="hu-HU" sz="1600" dirty="0" err="1" smtClean="0">
                <a:solidFill>
                  <a:srgbClr val="CCECFF"/>
                </a:solidFill>
              </a:rPr>
              <a:t>the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region</a:t>
            </a:r>
            <a:endParaRPr lang="hu-HU" sz="175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</a:t>
            </a:r>
            <a:r>
              <a:rPr lang="en-US" dirty="0" err="1"/>
              <a:t>ecommendations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</a:t>
            </a:r>
            <a:r>
              <a:rPr lang="en-US" dirty="0"/>
              <a:t>the lessons from other sectors and others </a:t>
            </a:r>
            <a:r>
              <a:rPr lang="en-US" dirty="0" smtClean="0"/>
              <a:t>regions</a:t>
            </a:r>
            <a:endParaRPr lang="hu-HU" dirty="0" smtClean="0"/>
          </a:p>
          <a:p>
            <a:r>
              <a:rPr lang="en-US" dirty="0"/>
              <a:t>Publish </a:t>
            </a:r>
            <a:r>
              <a:rPr lang="hu-HU" dirty="0" smtClean="0"/>
              <a:t>and </a:t>
            </a:r>
            <a:r>
              <a:rPr lang="hu-HU" dirty="0" err="1" smtClean="0"/>
              <a:t>maintain</a:t>
            </a:r>
            <a:r>
              <a:rPr lang="hu-HU" dirty="0" smtClean="0"/>
              <a:t> a r</a:t>
            </a:r>
            <a:r>
              <a:rPr lang="en-US" dirty="0" err="1" smtClean="0"/>
              <a:t>egional</a:t>
            </a:r>
            <a:r>
              <a:rPr lang="en-US" dirty="0" smtClean="0"/>
              <a:t> ICT-</a:t>
            </a:r>
            <a:r>
              <a:rPr lang="hu-HU" dirty="0" smtClean="0"/>
              <a:t>a</a:t>
            </a:r>
            <a:r>
              <a:rPr lang="en-US" dirty="0" err="1" smtClean="0"/>
              <a:t>gri</a:t>
            </a:r>
            <a:r>
              <a:rPr lang="en-US" dirty="0" smtClean="0"/>
              <a:t> </a:t>
            </a:r>
            <a:r>
              <a:rPr lang="en-US" dirty="0"/>
              <a:t>services and projects </a:t>
            </a:r>
            <a:r>
              <a:rPr lang="en-US" dirty="0" smtClean="0"/>
              <a:t>database</a:t>
            </a:r>
            <a:endParaRPr lang="hu-HU" dirty="0" smtClean="0"/>
          </a:p>
          <a:p>
            <a:r>
              <a:rPr lang="hu-HU" dirty="0" err="1" smtClean="0"/>
              <a:t>Demonstrate</a:t>
            </a:r>
            <a:r>
              <a:rPr lang="en-US" dirty="0" smtClean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spread</a:t>
            </a:r>
            <a:r>
              <a:rPr lang="hu-HU" dirty="0" smtClean="0"/>
              <a:t> </a:t>
            </a:r>
            <a:r>
              <a:rPr lang="en-US" dirty="0" smtClean="0"/>
              <a:t>new </a:t>
            </a:r>
            <a:r>
              <a:rPr lang="en-US" dirty="0"/>
              <a:t>and emerging </a:t>
            </a:r>
            <a:r>
              <a:rPr lang="en-US" dirty="0" smtClean="0"/>
              <a:t>trends</a:t>
            </a:r>
            <a:endParaRPr lang="hu-HU" dirty="0" smtClean="0"/>
          </a:p>
          <a:p>
            <a:r>
              <a:rPr lang="hu-HU" dirty="0" smtClean="0"/>
              <a:t>A</a:t>
            </a:r>
            <a:r>
              <a:rPr lang="en-US" dirty="0" err="1" smtClean="0"/>
              <a:t>ttract</a:t>
            </a:r>
            <a:r>
              <a:rPr lang="en-US" dirty="0" smtClean="0"/>
              <a:t> decision </a:t>
            </a:r>
            <a:r>
              <a:rPr lang="en-US" dirty="0"/>
              <a:t>makers with examples showcasing their type of problems and </a:t>
            </a:r>
            <a:r>
              <a:rPr lang="en-US" dirty="0" smtClean="0"/>
              <a:t>solutions</a:t>
            </a:r>
            <a:r>
              <a:rPr lang="hu-HU" dirty="0" smtClean="0"/>
              <a:t>, r</a:t>
            </a:r>
            <a:r>
              <a:rPr lang="en-US" dirty="0" err="1" smtClean="0"/>
              <a:t>egional</a:t>
            </a:r>
            <a:r>
              <a:rPr lang="en-US" dirty="0" smtClean="0"/>
              <a:t> </a:t>
            </a:r>
            <a:r>
              <a:rPr lang="en-US" dirty="0"/>
              <a:t>specifics mean different success stories and lessons </a:t>
            </a:r>
            <a:r>
              <a:rPr lang="en-US" dirty="0" smtClean="0"/>
              <a:t>learned</a:t>
            </a:r>
            <a:endParaRPr lang="hu-HU" dirty="0" smtClean="0"/>
          </a:p>
          <a:p>
            <a:r>
              <a:rPr lang="hu-HU" dirty="0" err="1" smtClean="0"/>
              <a:t>Follow</a:t>
            </a:r>
            <a:r>
              <a:rPr lang="en-US" dirty="0" smtClean="0"/>
              <a:t> how the </a:t>
            </a:r>
            <a:r>
              <a:rPr lang="en-US" dirty="0"/>
              <a:t>rural gender gap (and the digital gap) can be </a:t>
            </a:r>
            <a:r>
              <a:rPr lang="hu-HU" dirty="0" err="1" smtClean="0"/>
              <a:t>reduced</a:t>
            </a:r>
            <a:r>
              <a:rPr lang="en-US" dirty="0" smtClean="0"/>
              <a:t> </a:t>
            </a:r>
            <a:r>
              <a:rPr lang="en-US" dirty="0"/>
              <a:t>with the </a:t>
            </a:r>
            <a:r>
              <a:rPr lang="en-US" dirty="0" smtClean="0"/>
              <a:t>e-strategy</a:t>
            </a:r>
            <a:endParaRPr lang="hu-HU" dirty="0"/>
          </a:p>
        </p:txBody>
      </p:sp>
      <p:pic>
        <p:nvPicPr>
          <p:cNvPr id="4" name="Picture 2" descr="http://www.landscapes.org/wp-content/uploads/2013/07/FAO-blue_logo-630x6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90" y="172313"/>
            <a:ext cx="1023441" cy="102344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</p:pic>
      <p:pic>
        <p:nvPicPr>
          <p:cNvPr id="5" name="Picture 4" descr="http://www.endure-network.eu/var/endure/storage/images/media/images/logos/szie_logo_01/47316-1-eng-GB/szie_logo_01_referen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018" y="1657081"/>
            <a:ext cx="1104900" cy="899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3269" y="6344530"/>
            <a:ext cx="1178546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CCECFF"/>
                </a:solidFill>
              </a:rPr>
              <a:t>Status of </a:t>
            </a:r>
            <a:r>
              <a:rPr lang="hu-HU" sz="1600" dirty="0" err="1">
                <a:solidFill>
                  <a:srgbClr val="CCECFF"/>
                </a:solidFill>
              </a:rPr>
              <a:t>Implementation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en-US" sz="1600" dirty="0">
                <a:solidFill>
                  <a:srgbClr val="CCECFF"/>
                </a:solidFill>
              </a:rPr>
              <a:t>of e-Agriculture in Central and Eastern</a:t>
            </a:r>
            <a:r>
              <a:rPr lang="hu-HU" sz="1600" dirty="0">
                <a:solidFill>
                  <a:srgbClr val="CCECFF"/>
                </a:solidFill>
              </a:rPr>
              <a:t> Europe and </a:t>
            </a:r>
            <a:r>
              <a:rPr lang="hu-HU" sz="1600" dirty="0" err="1">
                <a:solidFill>
                  <a:srgbClr val="CCECFF"/>
                </a:solidFill>
              </a:rPr>
              <a:t>Central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Asia</a:t>
            </a:r>
            <a:r>
              <a:rPr lang="hu-HU" sz="1600" dirty="0" smtClean="0">
                <a:solidFill>
                  <a:srgbClr val="CCECFF"/>
                </a:solidFill>
              </a:rPr>
              <a:t>: </a:t>
            </a:r>
            <a:r>
              <a:rPr lang="hu-HU" sz="1600" dirty="0" err="1">
                <a:solidFill>
                  <a:srgbClr val="CCECFF"/>
                </a:solidFill>
              </a:rPr>
              <a:t>insights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from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selected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countries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en-US" sz="1600" dirty="0" smtClean="0">
                <a:solidFill>
                  <a:srgbClr val="CCECFF"/>
                </a:solidFill>
              </a:rPr>
              <a:t>in </a:t>
            </a:r>
            <a:r>
              <a:rPr lang="hu-HU" sz="1600" dirty="0" err="1" smtClean="0">
                <a:solidFill>
                  <a:srgbClr val="CCECFF"/>
                </a:solidFill>
              </a:rPr>
              <a:t>the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region</a:t>
            </a:r>
            <a:endParaRPr lang="hu-HU" sz="175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4400" b="1" dirty="0" smtClean="0"/>
          </a:p>
          <a:p>
            <a:pPr marL="0" indent="0" algn="ctr">
              <a:buNone/>
            </a:pPr>
            <a:r>
              <a:rPr lang="hu-HU" sz="4400" b="1" dirty="0" err="1" smtClean="0"/>
              <a:t>Thank</a:t>
            </a:r>
            <a:r>
              <a:rPr lang="hu-HU" sz="4400" b="1" dirty="0" smtClean="0"/>
              <a:t> </a:t>
            </a:r>
            <a:r>
              <a:rPr lang="hu-HU" sz="4400" b="1" dirty="0" err="1" smtClean="0"/>
              <a:t>you</a:t>
            </a:r>
            <a:r>
              <a:rPr lang="hu-HU" sz="4400" b="1" dirty="0" smtClean="0"/>
              <a:t>!</a:t>
            </a:r>
            <a:endParaRPr lang="hu-HU" sz="4400" b="1" dirty="0"/>
          </a:p>
        </p:txBody>
      </p:sp>
      <p:pic>
        <p:nvPicPr>
          <p:cNvPr id="4" name="Picture 2" descr="http://www.landscapes.org/wp-content/uploads/2013/07/FAO-blue_logo-630x6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90" y="172313"/>
            <a:ext cx="1023441" cy="102344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</p:pic>
      <p:pic>
        <p:nvPicPr>
          <p:cNvPr id="5" name="Picture 4" descr="http://www.endure-network.eu/var/endure/storage/images/media/images/logos/szie_logo_01/47316-1-eng-GB/szie_logo_01_referen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018" y="1657081"/>
            <a:ext cx="1104900" cy="899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3269" y="6344530"/>
            <a:ext cx="1178546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CCECFF"/>
                </a:solidFill>
              </a:rPr>
              <a:t>Status of </a:t>
            </a:r>
            <a:r>
              <a:rPr lang="hu-HU" sz="1600" dirty="0" err="1">
                <a:solidFill>
                  <a:srgbClr val="CCECFF"/>
                </a:solidFill>
              </a:rPr>
              <a:t>Implementation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en-US" sz="1600" dirty="0">
                <a:solidFill>
                  <a:srgbClr val="CCECFF"/>
                </a:solidFill>
              </a:rPr>
              <a:t>of e-Agriculture in Central and Eastern</a:t>
            </a:r>
            <a:r>
              <a:rPr lang="hu-HU" sz="1600" dirty="0">
                <a:solidFill>
                  <a:srgbClr val="CCECFF"/>
                </a:solidFill>
              </a:rPr>
              <a:t> Europe and </a:t>
            </a:r>
            <a:r>
              <a:rPr lang="hu-HU" sz="1600" dirty="0" err="1">
                <a:solidFill>
                  <a:srgbClr val="CCECFF"/>
                </a:solidFill>
              </a:rPr>
              <a:t>Central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Asia</a:t>
            </a:r>
            <a:r>
              <a:rPr lang="hu-HU" sz="1600" dirty="0" smtClean="0">
                <a:solidFill>
                  <a:srgbClr val="CCECFF"/>
                </a:solidFill>
              </a:rPr>
              <a:t>: </a:t>
            </a:r>
            <a:r>
              <a:rPr lang="hu-HU" sz="1600" dirty="0" err="1">
                <a:solidFill>
                  <a:srgbClr val="CCECFF"/>
                </a:solidFill>
              </a:rPr>
              <a:t>insights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from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selected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countries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en-US" sz="1600" dirty="0" smtClean="0">
                <a:solidFill>
                  <a:srgbClr val="CCECFF"/>
                </a:solidFill>
              </a:rPr>
              <a:t>in </a:t>
            </a:r>
            <a:r>
              <a:rPr lang="hu-HU" sz="1600" dirty="0" err="1" smtClean="0">
                <a:solidFill>
                  <a:srgbClr val="CCECFF"/>
                </a:solidFill>
              </a:rPr>
              <a:t>the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region</a:t>
            </a:r>
            <a:endParaRPr lang="hu-HU" sz="175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review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Based on</a:t>
            </a:r>
          </a:p>
          <a:p>
            <a:r>
              <a:rPr lang="en-US" dirty="0" smtClean="0"/>
              <a:t>The experience and feedback of participants and the outcome of the Regional Capacity Development Workshop on National e-Agriculture Strategies in Europe in 2015 in Hungary</a:t>
            </a:r>
          </a:p>
          <a:p>
            <a:r>
              <a:rPr lang="en-US" dirty="0" smtClean="0"/>
              <a:t>Collection and study of national strategies and other policy documents (received from workshop participants and by online search)</a:t>
            </a:r>
          </a:p>
          <a:p>
            <a:r>
              <a:rPr lang="en-US" dirty="0" smtClean="0"/>
              <a:t>Gathering best practices and lessons learned</a:t>
            </a:r>
          </a:p>
          <a:p>
            <a:r>
              <a:rPr lang="en-US" dirty="0" smtClean="0"/>
              <a:t>Collection and evaluation of several indicators </a:t>
            </a:r>
          </a:p>
          <a:p>
            <a:r>
              <a:rPr lang="en-US" dirty="0" smtClean="0"/>
              <a:t>Online questionnaire before the workshop</a:t>
            </a:r>
          </a:p>
          <a:p>
            <a:r>
              <a:rPr lang="en-US" dirty="0" smtClean="0"/>
              <a:t>Three of the workshop participants took the leading role in the professional work authoring and/or editing the text.</a:t>
            </a:r>
          </a:p>
          <a:p>
            <a:pPr marL="0" indent="0">
              <a:buNone/>
            </a:pPr>
            <a:r>
              <a:rPr lang="en-US" i="1" dirty="0" smtClean="0"/>
              <a:t>MAIN SECTIONS of the </a:t>
            </a:r>
            <a:r>
              <a:rPr lang="en-US" i="1" dirty="0" err="1" smtClean="0"/>
              <a:t>publ</a:t>
            </a:r>
            <a:r>
              <a:rPr lang="hu-HU" i="1" dirty="0" smtClean="0"/>
              <a:t>i</a:t>
            </a:r>
            <a:r>
              <a:rPr lang="en-US" i="1" dirty="0" err="1" smtClean="0"/>
              <a:t>cation</a:t>
            </a:r>
            <a:r>
              <a:rPr lang="en-US" i="1" dirty="0" smtClean="0"/>
              <a:t> are as followed:</a:t>
            </a:r>
            <a:endParaRPr lang="en-US" i="1" dirty="0"/>
          </a:p>
        </p:txBody>
      </p:sp>
      <p:pic>
        <p:nvPicPr>
          <p:cNvPr id="4" name="Picture 2" descr="http://www.landscapes.org/wp-content/uploads/2013/07/FAO-blue_logo-630x6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90" y="172313"/>
            <a:ext cx="1023441" cy="102344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</p:pic>
      <p:pic>
        <p:nvPicPr>
          <p:cNvPr id="5" name="Picture 4" descr="http://www.endure-network.eu/var/endure/storage/images/media/images/logos/szie_logo_01/47316-1-eng-GB/szie_logo_01_referen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018" y="1657081"/>
            <a:ext cx="1104900" cy="899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3269" y="6344530"/>
            <a:ext cx="1178546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CCECFF"/>
                </a:solidFill>
              </a:rPr>
              <a:t>Status of </a:t>
            </a:r>
            <a:r>
              <a:rPr lang="hu-HU" sz="1600" dirty="0" err="1">
                <a:solidFill>
                  <a:srgbClr val="CCECFF"/>
                </a:solidFill>
              </a:rPr>
              <a:t>Implementation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en-US" sz="1600" dirty="0">
                <a:solidFill>
                  <a:srgbClr val="CCECFF"/>
                </a:solidFill>
              </a:rPr>
              <a:t>of e-Agriculture in Central and Eastern</a:t>
            </a:r>
            <a:r>
              <a:rPr lang="hu-HU" sz="1600" dirty="0">
                <a:solidFill>
                  <a:srgbClr val="CCECFF"/>
                </a:solidFill>
              </a:rPr>
              <a:t> Europe and </a:t>
            </a:r>
            <a:r>
              <a:rPr lang="hu-HU" sz="1600" dirty="0" err="1">
                <a:solidFill>
                  <a:srgbClr val="CCECFF"/>
                </a:solidFill>
              </a:rPr>
              <a:t>Central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Asia</a:t>
            </a:r>
            <a:r>
              <a:rPr lang="hu-HU" sz="1600" dirty="0" smtClean="0">
                <a:solidFill>
                  <a:srgbClr val="CCECFF"/>
                </a:solidFill>
              </a:rPr>
              <a:t>: </a:t>
            </a:r>
            <a:r>
              <a:rPr lang="hu-HU" sz="1600" dirty="0" err="1">
                <a:solidFill>
                  <a:srgbClr val="CCECFF"/>
                </a:solidFill>
              </a:rPr>
              <a:t>insights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from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selected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countries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en-US" sz="1600" dirty="0" smtClean="0">
                <a:solidFill>
                  <a:srgbClr val="CCECFF"/>
                </a:solidFill>
              </a:rPr>
              <a:t>in </a:t>
            </a:r>
            <a:r>
              <a:rPr lang="hu-HU" sz="1600" dirty="0" err="1" smtClean="0">
                <a:solidFill>
                  <a:srgbClr val="CCECFF"/>
                </a:solidFill>
              </a:rPr>
              <a:t>the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region</a:t>
            </a:r>
            <a:endParaRPr lang="hu-HU" sz="175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743992"/>
              </p:ext>
            </p:extLst>
          </p:nvPr>
        </p:nvGraphicFramePr>
        <p:xfrm>
          <a:off x="1215133" y="-46316"/>
          <a:ext cx="9656956" cy="69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Image" r:id="rId3" imgW="10577520" imgH="7580880" progId="Photoshop.Image.55">
                  <p:embed/>
                </p:oleObj>
              </mc:Choice>
              <mc:Fallback>
                <p:oleObj name="Image" r:id="rId3" imgW="10577520" imgH="758088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5133" y="-46316"/>
                        <a:ext cx="9656956" cy="692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57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 in numbers: an overview of e-agriculture-related data and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T</a:t>
            </a:r>
            <a:r>
              <a:rPr lang="en-US" dirty="0" smtClean="0"/>
              <a:t>he main agricultural and information society characteristics of the region are presented,</a:t>
            </a:r>
          </a:p>
          <a:p>
            <a:r>
              <a:rPr lang="en-US" dirty="0" smtClean="0"/>
              <a:t>using basic indicators and a policy analysis </a:t>
            </a:r>
          </a:p>
          <a:p>
            <a:r>
              <a:rPr lang="en-US" dirty="0" smtClean="0"/>
              <a:t>in order to provide the context for future e-agriculture strategy development.</a:t>
            </a:r>
          </a:p>
          <a:p>
            <a:pPr marL="0" indent="0">
              <a:buNone/>
            </a:pPr>
            <a:r>
              <a:rPr lang="en-US" i="1" dirty="0" smtClean="0"/>
              <a:t>Five sub-regions </a:t>
            </a:r>
            <a:r>
              <a:rPr lang="en-US" dirty="0" smtClean="0"/>
              <a:t>of the Europe and Central Asia region have been set up for the purpose of the current study </a:t>
            </a:r>
          </a:p>
          <a:p>
            <a:pPr lvl="1"/>
            <a:r>
              <a:rPr lang="en-US" dirty="0" smtClean="0"/>
              <a:t>according to their  common or similar geographical, economic, cultural and historical specifics,</a:t>
            </a:r>
          </a:p>
          <a:p>
            <a:pPr lvl="1"/>
            <a:r>
              <a:rPr lang="en-US" dirty="0" smtClean="0"/>
              <a:t>in order to assess, compare and evaluate the examined indicators at regional level.</a:t>
            </a:r>
            <a:endParaRPr lang="en-US" dirty="0"/>
          </a:p>
        </p:txBody>
      </p:sp>
      <p:pic>
        <p:nvPicPr>
          <p:cNvPr id="4" name="Picture 2" descr="http://www.landscapes.org/wp-content/uploads/2013/07/FAO-blue_logo-630x6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90" y="172313"/>
            <a:ext cx="1023441" cy="102344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</p:pic>
      <p:pic>
        <p:nvPicPr>
          <p:cNvPr id="5" name="Picture 4" descr="http://www.endure-network.eu/var/endure/storage/images/media/images/logos/szie_logo_01/47316-1-eng-GB/szie_logo_01_referen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018" y="1657081"/>
            <a:ext cx="1104900" cy="899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3269" y="6344530"/>
            <a:ext cx="1178546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CCECFF"/>
                </a:solidFill>
              </a:rPr>
              <a:t>Status of </a:t>
            </a:r>
            <a:r>
              <a:rPr lang="hu-HU" sz="1600" dirty="0" err="1">
                <a:solidFill>
                  <a:srgbClr val="CCECFF"/>
                </a:solidFill>
              </a:rPr>
              <a:t>Implementation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en-US" sz="1600" dirty="0">
                <a:solidFill>
                  <a:srgbClr val="CCECFF"/>
                </a:solidFill>
              </a:rPr>
              <a:t>of e-Agriculture in Central and Eastern</a:t>
            </a:r>
            <a:r>
              <a:rPr lang="hu-HU" sz="1600" dirty="0">
                <a:solidFill>
                  <a:srgbClr val="CCECFF"/>
                </a:solidFill>
              </a:rPr>
              <a:t> Europe and </a:t>
            </a:r>
            <a:r>
              <a:rPr lang="hu-HU" sz="1600" dirty="0" err="1">
                <a:solidFill>
                  <a:srgbClr val="CCECFF"/>
                </a:solidFill>
              </a:rPr>
              <a:t>Central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Asia</a:t>
            </a:r>
            <a:r>
              <a:rPr lang="hu-HU" sz="1600" dirty="0" smtClean="0">
                <a:solidFill>
                  <a:srgbClr val="CCECFF"/>
                </a:solidFill>
              </a:rPr>
              <a:t>: </a:t>
            </a:r>
            <a:r>
              <a:rPr lang="hu-HU" sz="1600" dirty="0" err="1">
                <a:solidFill>
                  <a:srgbClr val="CCECFF"/>
                </a:solidFill>
              </a:rPr>
              <a:t>insights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from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selected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countries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en-US" sz="1600" dirty="0" smtClean="0">
                <a:solidFill>
                  <a:srgbClr val="CCECFF"/>
                </a:solidFill>
              </a:rPr>
              <a:t>in </a:t>
            </a:r>
            <a:r>
              <a:rPr lang="hu-HU" sz="1600" dirty="0" err="1" smtClean="0">
                <a:solidFill>
                  <a:srgbClr val="CCECFF"/>
                </a:solidFill>
              </a:rPr>
              <a:t>the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region</a:t>
            </a:r>
            <a:endParaRPr lang="hu-HU" sz="175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350123"/>
              </p:ext>
            </p:extLst>
          </p:nvPr>
        </p:nvGraphicFramePr>
        <p:xfrm>
          <a:off x="1701164" y="0"/>
          <a:ext cx="8789672" cy="6390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Image" r:id="rId3" imgW="9815760" imgH="7136280" progId="Photoshop.Image.55">
                  <p:embed/>
                </p:oleObj>
              </mc:Choice>
              <mc:Fallback>
                <p:oleObj name="Image" r:id="rId3" imgW="9815760" imgH="713628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1164" y="0"/>
                        <a:ext cx="8789672" cy="6390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http://www.landscapes.org/wp-content/uploads/2013/07/FAO-blue_logo-630x63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90" y="172313"/>
            <a:ext cx="1023441" cy="102344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</p:pic>
      <p:pic>
        <p:nvPicPr>
          <p:cNvPr id="6" name="Picture 5" descr="http://www.endure-network.eu/var/endure/storage/images/media/images/logos/szie_logo_01/47316-1-eng-GB/szie_logo_01_referenc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018" y="1657081"/>
            <a:ext cx="1104900" cy="8991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3269" y="6344530"/>
            <a:ext cx="1178546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CCECFF"/>
                </a:solidFill>
              </a:rPr>
              <a:t>Status of </a:t>
            </a:r>
            <a:r>
              <a:rPr lang="hu-HU" sz="1600" dirty="0" err="1">
                <a:solidFill>
                  <a:srgbClr val="CCECFF"/>
                </a:solidFill>
              </a:rPr>
              <a:t>Implementation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en-US" sz="1600" dirty="0">
                <a:solidFill>
                  <a:srgbClr val="CCECFF"/>
                </a:solidFill>
              </a:rPr>
              <a:t>of e-Agriculture in Central and Eastern</a:t>
            </a:r>
            <a:r>
              <a:rPr lang="hu-HU" sz="1600" dirty="0">
                <a:solidFill>
                  <a:srgbClr val="CCECFF"/>
                </a:solidFill>
              </a:rPr>
              <a:t> Europe and </a:t>
            </a:r>
            <a:r>
              <a:rPr lang="hu-HU" sz="1600" dirty="0" err="1">
                <a:solidFill>
                  <a:srgbClr val="CCECFF"/>
                </a:solidFill>
              </a:rPr>
              <a:t>Central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Asia</a:t>
            </a:r>
            <a:r>
              <a:rPr lang="hu-HU" sz="1600" dirty="0" smtClean="0">
                <a:solidFill>
                  <a:srgbClr val="CCECFF"/>
                </a:solidFill>
              </a:rPr>
              <a:t>: </a:t>
            </a:r>
            <a:r>
              <a:rPr lang="hu-HU" sz="1600" dirty="0" err="1">
                <a:solidFill>
                  <a:srgbClr val="CCECFF"/>
                </a:solidFill>
              </a:rPr>
              <a:t>insights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from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selected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countries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en-US" sz="1600" dirty="0" smtClean="0">
                <a:solidFill>
                  <a:srgbClr val="CCECFF"/>
                </a:solidFill>
              </a:rPr>
              <a:t>in </a:t>
            </a:r>
            <a:r>
              <a:rPr lang="hu-HU" sz="1600" dirty="0" err="1" smtClean="0">
                <a:solidFill>
                  <a:srgbClr val="CCECFF"/>
                </a:solidFill>
              </a:rPr>
              <a:t>the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region</a:t>
            </a:r>
            <a:endParaRPr lang="hu-HU" sz="1750" dirty="0">
              <a:solidFill>
                <a:srgbClr val="CCEC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632" y="172313"/>
            <a:ext cx="866078" cy="34163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4+1 s</a:t>
            </a:r>
            <a:r>
              <a:rPr lang="en-US" b="1" dirty="0" err="1" smtClean="0"/>
              <a:t>ub</a:t>
            </a:r>
            <a:r>
              <a:rPr lang="en-US" b="1" dirty="0" smtClean="0"/>
              <a:t>-regions </a:t>
            </a:r>
            <a:r>
              <a:rPr lang="en-US" b="1" dirty="0"/>
              <a:t>of the Europe and Central Asia region have been set </a:t>
            </a:r>
            <a:r>
              <a:rPr lang="en-US" b="1" dirty="0" smtClean="0"/>
              <a:t>up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5556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Country </a:t>
            </a:r>
            <a:r>
              <a:rPr lang="hu-HU" dirty="0" err="1" smtClean="0"/>
              <a:t>profiles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Textual description, data table, diagrams</a:t>
            </a:r>
          </a:p>
          <a:p>
            <a:pPr marL="0" indent="0">
              <a:buNone/>
            </a:pPr>
            <a:r>
              <a:rPr lang="en-US" i="1" dirty="0" smtClean="0"/>
              <a:t>Textual description</a:t>
            </a:r>
          </a:p>
          <a:p>
            <a:pPr lvl="1"/>
            <a:r>
              <a:rPr lang="en-US" dirty="0" smtClean="0"/>
              <a:t>Agricultural characteristics</a:t>
            </a:r>
          </a:p>
          <a:p>
            <a:pPr lvl="1"/>
            <a:r>
              <a:rPr lang="en-US" dirty="0" smtClean="0"/>
              <a:t>Highlighted indicators</a:t>
            </a:r>
          </a:p>
          <a:p>
            <a:pPr lvl="1"/>
            <a:r>
              <a:rPr lang="en-US" dirty="0" smtClean="0"/>
              <a:t>Strategy development status</a:t>
            </a:r>
          </a:p>
          <a:p>
            <a:pPr lvl="1"/>
            <a:r>
              <a:rPr lang="en-US" dirty="0" smtClean="0"/>
              <a:t>Remarks, recommendations</a:t>
            </a:r>
          </a:p>
          <a:p>
            <a:pPr marL="0" indent="0">
              <a:buNone/>
            </a:pPr>
            <a:r>
              <a:rPr lang="en-US" i="1" dirty="0" smtClean="0"/>
              <a:t>Data table</a:t>
            </a:r>
          </a:p>
          <a:p>
            <a:pPr lvl="1"/>
            <a:r>
              <a:rPr lang="en-US" dirty="0" smtClean="0"/>
              <a:t>14 type of indicators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i="1" dirty="0" smtClean="0"/>
              <a:t>regional comparison and diagrams </a:t>
            </a:r>
            <a:r>
              <a:rPr lang="en-US" dirty="0" smtClean="0"/>
              <a:t>used even more indicators</a:t>
            </a:r>
            <a:r>
              <a:rPr lang="hu-HU" dirty="0" smtClean="0"/>
              <a:t> (</a:t>
            </a:r>
            <a:r>
              <a:rPr lang="hu-HU" dirty="0" err="1" smtClean="0"/>
              <a:t>xls</a:t>
            </a:r>
            <a:r>
              <a:rPr lang="hu-HU" dirty="0" smtClean="0"/>
              <a:t> link)</a:t>
            </a:r>
            <a:endParaRPr lang="en-US" dirty="0" smtClean="0"/>
          </a:p>
          <a:p>
            <a:pPr lvl="1"/>
            <a:r>
              <a:rPr lang="en-US" dirty="0" smtClean="0"/>
              <a:t>It is planned to annually update this regional </a:t>
            </a:r>
            <a:r>
              <a:rPr lang="hu-HU" dirty="0" smtClean="0"/>
              <a:t>‚</a:t>
            </a:r>
            <a:r>
              <a:rPr lang="en-US" dirty="0" smtClean="0"/>
              <a:t>indicator</a:t>
            </a:r>
            <a:r>
              <a:rPr lang="hu-HU" dirty="0" smtClean="0"/>
              <a:t> </a:t>
            </a:r>
            <a:r>
              <a:rPr lang="en-US" dirty="0" smtClean="0"/>
              <a:t>database</a:t>
            </a:r>
            <a:r>
              <a:rPr lang="hu-HU" dirty="0" smtClean="0"/>
              <a:t>’</a:t>
            </a:r>
            <a:r>
              <a:rPr lang="en-US" dirty="0" smtClean="0"/>
              <a:t> and publish on </a:t>
            </a:r>
            <a:r>
              <a:rPr lang="en-US" dirty="0" err="1" smtClean="0"/>
              <a:t>AgroWebCEE</a:t>
            </a:r>
            <a:r>
              <a:rPr lang="hu-HU" dirty="0" smtClean="0"/>
              <a:t>, http://www.agrowebcee.net/awhu/e-agriculture-strategy/</a:t>
            </a:r>
            <a:endParaRPr lang="en-US" dirty="0" smtClean="0"/>
          </a:p>
        </p:txBody>
      </p:sp>
      <p:pic>
        <p:nvPicPr>
          <p:cNvPr id="4" name="Picture 2" descr="http://www.landscapes.org/wp-content/uploads/2013/07/FAO-blue_logo-630x6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90" y="172313"/>
            <a:ext cx="1023441" cy="102344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</p:pic>
      <p:pic>
        <p:nvPicPr>
          <p:cNvPr id="5" name="Picture 4" descr="http://www.endure-network.eu/var/endure/storage/images/media/images/logos/szie_logo_01/47316-1-eng-GB/szie_logo_01_referenc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018" y="1657081"/>
            <a:ext cx="1104900" cy="899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3269" y="6344530"/>
            <a:ext cx="1178546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CCECFF"/>
                </a:solidFill>
              </a:rPr>
              <a:t>Status of </a:t>
            </a:r>
            <a:r>
              <a:rPr lang="hu-HU" sz="1600" dirty="0" err="1">
                <a:solidFill>
                  <a:srgbClr val="CCECFF"/>
                </a:solidFill>
              </a:rPr>
              <a:t>Implementation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en-US" sz="1600" dirty="0">
                <a:solidFill>
                  <a:srgbClr val="CCECFF"/>
                </a:solidFill>
              </a:rPr>
              <a:t>of e-Agriculture in Central and Eastern</a:t>
            </a:r>
            <a:r>
              <a:rPr lang="hu-HU" sz="1600" dirty="0">
                <a:solidFill>
                  <a:srgbClr val="CCECFF"/>
                </a:solidFill>
              </a:rPr>
              <a:t> Europe and </a:t>
            </a:r>
            <a:r>
              <a:rPr lang="hu-HU" sz="1600" dirty="0" err="1">
                <a:solidFill>
                  <a:srgbClr val="CCECFF"/>
                </a:solidFill>
              </a:rPr>
              <a:t>Central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Asia</a:t>
            </a:r>
            <a:r>
              <a:rPr lang="hu-HU" sz="1600" dirty="0" smtClean="0">
                <a:solidFill>
                  <a:srgbClr val="CCECFF"/>
                </a:solidFill>
              </a:rPr>
              <a:t>: </a:t>
            </a:r>
            <a:r>
              <a:rPr lang="hu-HU" sz="1600" dirty="0" err="1">
                <a:solidFill>
                  <a:srgbClr val="CCECFF"/>
                </a:solidFill>
              </a:rPr>
              <a:t>insights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from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selected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countries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en-US" sz="1600" dirty="0" smtClean="0">
                <a:solidFill>
                  <a:srgbClr val="CCECFF"/>
                </a:solidFill>
              </a:rPr>
              <a:t>in </a:t>
            </a:r>
            <a:r>
              <a:rPr lang="hu-HU" sz="1600" dirty="0" err="1" smtClean="0">
                <a:solidFill>
                  <a:srgbClr val="CCECFF"/>
                </a:solidFill>
              </a:rPr>
              <a:t>the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region</a:t>
            </a:r>
            <a:endParaRPr lang="hu-HU" sz="1750" dirty="0">
              <a:solidFill>
                <a:srgbClr val="CCEC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489324"/>
              </p:ext>
            </p:extLst>
          </p:nvPr>
        </p:nvGraphicFramePr>
        <p:xfrm>
          <a:off x="6043611" y="289932"/>
          <a:ext cx="3718861" cy="4070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Image" r:id="rId5" imgW="6717240" imgH="7352280" progId="Photoshop.Image.55">
                  <p:embed/>
                </p:oleObj>
              </mc:Choice>
              <mc:Fallback>
                <p:oleObj name="Image" r:id="rId5" imgW="6717240" imgH="7352280" progId="Photoshop.Image.5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3611" y="289932"/>
                        <a:ext cx="3718861" cy="4070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  <a:r>
              <a:rPr lang="hu-HU" dirty="0" smtClean="0"/>
              <a:t> (29)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Key indicators (8)</a:t>
            </a:r>
          </a:p>
          <a:p>
            <a:pPr lvl="1"/>
            <a:r>
              <a:rPr lang="en-US" dirty="0" smtClean="0"/>
              <a:t>World Bank: Population, GDP per capita, Agriculture, value added (% of GDP)</a:t>
            </a:r>
          </a:p>
          <a:p>
            <a:pPr lvl="1"/>
            <a:r>
              <a:rPr lang="en-US" dirty="0" smtClean="0"/>
              <a:t>FAO: Labor force in agriculture %, Land use % </a:t>
            </a:r>
          </a:p>
          <a:p>
            <a:pPr marL="0" indent="0">
              <a:buNone/>
            </a:pPr>
            <a:r>
              <a:rPr lang="en-US" b="1" dirty="0" smtClean="0"/>
              <a:t>Information and communication technologies key indicators (8)</a:t>
            </a:r>
          </a:p>
          <a:p>
            <a:pPr lvl="1"/>
            <a:r>
              <a:rPr lang="en-US" dirty="0" smtClean="0"/>
              <a:t>ITU: Mobile phone subscriptions/100 pop, Individuals using Internet %, Households with Internet access at home, Fixed broadband Internet subs, Mobile broadband subs, </a:t>
            </a:r>
          </a:p>
          <a:p>
            <a:pPr marL="0" indent="0">
              <a:buNone/>
            </a:pPr>
            <a:r>
              <a:rPr lang="en-US" b="1" dirty="0" smtClean="0"/>
              <a:t>ICT environment / government (5) – ICT environment / business (8)</a:t>
            </a:r>
          </a:p>
          <a:p>
            <a:pPr lvl="1"/>
            <a:r>
              <a:rPr lang="en-US" dirty="0" smtClean="0"/>
              <a:t>WEF Government Online Service Index, Importance of ICTs to government vision, </a:t>
            </a:r>
          </a:p>
          <a:p>
            <a:pPr lvl="1"/>
            <a:r>
              <a:rPr lang="en-US" dirty="0" smtClean="0"/>
              <a:t>WEF Network Readiness Index</a:t>
            </a:r>
          </a:p>
          <a:p>
            <a:pPr lvl="1"/>
            <a:r>
              <a:rPr lang="en-US" dirty="0" smtClean="0"/>
              <a:t>WS Participant Rank by WEF NRI Index</a:t>
            </a:r>
            <a:endParaRPr lang="en-US" dirty="0"/>
          </a:p>
        </p:txBody>
      </p:sp>
      <p:pic>
        <p:nvPicPr>
          <p:cNvPr id="4" name="Picture 2" descr="http://www.landscapes.org/wp-content/uploads/2013/07/FAO-blue_logo-630x6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90" y="172313"/>
            <a:ext cx="1023441" cy="102344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</p:pic>
      <p:pic>
        <p:nvPicPr>
          <p:cNvPr id="5" name="Picture 4" descr="http://www.endure-network.eu/var/endure/storage/images/media/images/logos/szie_logo_01/47316-1-eng-GB/szie_logo_01_referen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018" y="1657081"/>
            <a:ext cx="1104900" cy="899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3269" y="6344530"/>
            <a:ext cx="1178546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CCECFF"/>
                </a:solidFill>
              </a:rPr>
              <a:t>Status of </a:t>
            </a:r>
            <a:r>
              <a:rPr lang="hu-HU" sz="1600" dirty="0" err="1">
                <a:solidFill>
                  <a:srgbClr val="CCECFF"/>
                </a:solidFill>
              </a:rPr>
              <a:t>Implementation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en-US" sz="1600" dirty="0">
                <a:solidFill>
                  <a:srgbClr val="CCECFF"/>
                </a:solidFill>
              </a:rPr>
              <a:t>of e-Agriculture in Central and Eastern</a:t>
            </a:r>
            <a:r>
              <a:rPr lang="hu-HU" sz="1600" dirty="0">
                <a:solidFill>
                  <a:srgbClr val="CCECFF"/>
                </a:solidFill>
              </a:rPr>
              <a:t> Europe and </a:t>
            </a:r>
            <a:r>
              <a:rPr lang="hu-HU" sz="1600" dirty="0" err="1">
                <a:solidFill>
                  <a:srgbClr val="CCECFF"/>
                </a:solidFill>
              </a:rPr>
              <a:t>Central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Asia</a:t>
            </a:r>
            <a:r>
              <a:rPr lang="hu-HU" sz="1600" dirty="0" smtClean="0">
                <a:solidFill>
                  <a:srgbClr val="CCECFF"/>
                </a:solidFill>
              </a:rPr>
              <a:t>: </a:t>
            </a:r>
            <a:r>
              <a:rPr lang="hu-HU" sz="1600" dirty="0" err="1">
                <a:solidFill>
                  <a:srgbClr val="CCECFF"/>
                </a:solidFill>
              </a:rPr>
              <a:t>insights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from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selected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countries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en-US" sz="1600" dirty="0" smtClean="0">
                <a:solidFill>
                  <a:srgbClr val="CCECFF"/>
                </a:solidFill>
              </a:rPr>
              <a:t>in </a:t>
            </a:r>
            <a:r>
              <a:rPr lang="hu-HU" sz="1600" dirty="0" err="1" smtClean="0">
                <a:solidFill>
                  <a:srgbClr val="CCECFF"/>
                </a:solidFill>
              </a:rPr>
              <a:t>the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region</a:t>
            </a:r>
            <a:endParaRPr lang="hu-HU" sz="175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1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solutions, applications, initiatives and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en-US" dirty="0" smtClean="0"/>
              <a:t>networks on ICTs in agriculture and rural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Workshop participants requested further actions to be taken by FAO and GAK in identifying, collecting and make available initiatives and projects</a:t>
            </a:r>
          </a:p>
          <a:p>
            <a:pPr lvl="1"/>
            <a:r>
              <a:rPr lang="en-US" dirty="0" smtClean="0"/>
              <a:t>that demonstrate innovative ways of using ICTs, in the context of smart and connected agriculture in the region that show both success and failures.</a:t>
            </a:r>
          </a:p>
          <a:p>
            <a:r>
              <a:rPr lang="en-US" dirty="0" smtClean="0"/>
              <a:t>The chapter presents such initiatives, </a:t>
            </a:r>
            <a:r>
              <a:rPr lang="en-US" b="1" dirty="0" smtClean="0"/>
              <a:t>classifying</a:t>
            </a:r>
            <a:r>
              <a:rPr lang="en-US" dirty="0" smtClean="0"/>
              <a:t> them into several groups, </a:t>
            </a:r>
          </a:p>
          <a:p>
            <a:r>
              <a:rPr lang="en-US" dirty="0" smtClean="0"/>
              <a:t>discusses briefly the </a:t>
            </a:r>
            <a:r>
              <a:rPr lang="en-US" b="1" dirty="0" smtClean="0"/>
              <a:t>lessons learned </a:t>
            </a:r>
            <a:r>
              <a:rPr lang="en-US" dirty="0" smtClean="0"/>
              <a:t>from stalled projects of failures and</a:t>
            </a:r>
          </a:p>
          <a:p>
            <a:r>
              <a:rPr lang="en-US" dirty="0" smtClean="0"/>
              <a:t>proposes more structured way for identifying </a:t>
            </a:r>
            <a:r>
              <a:rPr lang="en-US" b="1" dirty="0" smtClean="0"/>
              <a:t>good practices </a:t>
            </a:r>
            <a:r>
              <a:rPr lang="en-US" dirty="0" smtClean="0"/>
              <a:t>in e-agriculture, based on FAO  work. </a:t>
            </a:r>
          </a:p>
          <a:p>
            <a:r>
              <a:rPr lang="en-US" dirty="0" smtClean="0"/>
              <a:t>In addition, </a:t>
            </a:r>
            <a:r>
              <a:rPr lang="en-US" b="1" dirty="0" smtClean="0"/>
              <a:t>information boxes </a:t>
            </a:r>
            <a:r>
              <a:rPr lang="en-US" dirty="0" smtClean="0"/>
              <a:t>bring more light on several innovative IC technologies in agriculture and </a:t>
            </a:r>
            <a:endParaRPr lang="hu-HU" dirty="0" smtClean="0"/>
          </a:p>
          <a:p>
            <a:r>
              <a:rPr lang="hu-HU" dirty="0" smtClean="0"/>
              <a:t>Online </a:t>
            </a:r>
            <a:r>
              <a:rPr lang="hu-HU" dirty="0" err="1" smtClean="0"/>
              <a:t>database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maintained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future</a:t>
            </a:r>
            <a:r>
              <a:rPr lang="hu-HU" dirty="0" smtClean="0"/>
              <a:t>: http://www.agrowebcee.net/awhu/e-agriculture-strategy/</a:t>
            </a:r>
            <a:endParaRPr lang="en-US" dirty="0" smtClean="0"/>
          </a:p>
        </p:txBody>
      </p:sp>
      <p:pic>
        <p:nvPicPr>
          <p:cNvPr id="4" name="Picture 2" descr="http://www.landscapes.org/wp-content/uploads/2013/07/FAO-blue_logo-630x6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90" y="172313"/>
            <a:ext cx="1023441" cy="102344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</p:pic>
      <p:pic>
        <p:nvPicPr>
          <p:cNvPr id="5" name="Picture 4" descr="http://www.endure-network.eu/var/endure/storage/images/media/images/logos/szie_logo_01/47316-1-eng-GB/szie_logo_01_referen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018" y="1657081"/>
            <a:ext cx="1104900" cy="899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3269" y="6344530"/>
            <a:ext cx="1178546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CCECFF"/>
                </a:solidFill>
              </a:rPr>
              <a:t>Status of </a:t>
            </a:r>
            <a:r>
              <a:rPr lang="hu-HU" sz="1600" dirty="0" err="1">
                <a:solidFill>
                  <a:srgbClr val="CCECFF"/>
                </a:solidFill>
              </a:rPr>
              <a:t>Implementation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en-US" sz="1600" dirty="0">
                <a:solidFill>
                  <a:srgbClr val="CCECFF"/>
                </a:solidFill>
              </a:rPr>
              <a:t>of e-Agriculture in Central and Eastern</a:t>
            </a:r>
            <a:r>
              <a:rPr lang="hu-HU" sz="1600" dirty="0">
                <a:solidFill>
                  <a:srgbClr val="CCECFF"/>
                </a:solidFill>
              </a:rPr>
              <a:t> Europe and </a:t>
            </a:r>
            <a:r>
              <a:rPr lang="hu-HU" sz="1600" dirty="0" err="1">
                <a:solidFill>
                  <a:srgbClr val="CCECFF"/>
                </a:solidFill>
              </a:rPr>
              <a:t>Central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Asia</a:t>
            </a:r>
            <a:r>
              <a:rPr lang="hu-HU" sz="1600" dirty="0" smtClean="0">
                <a:solidFill>
                  <a:srgbClr val="CCECFF"/>
                </a:solidFill>
              </a:rPr>
              <a:t>: </a:t>
            </a:r>
            <a:r>
              <a:rPr lang="hu-HU" sz="1600" dirty="0" err="1">
                <a:solidFill>
                  <a:srgbClr val="CCECFF"/>
                </a:solidFill>
              </a:rPr>
              <a:t>insights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from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selected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countries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en-US" sz="1600" dirty="0" smtClean="0">
                <a:solidFill>
                  <a:srgbClr val="CCECFF"/>
                </a:solidFill>
              </a:rPr>
              <a:t>in </a:t>
            </a:r>
            <a:r>
              <a:rPr lang="hu-HU" sz="1600" dirty="0" err="1" smtClean="0">
                <a:solidFill>
                  <a:srgbClr val="CCECFF"/>
                </a:solidFill>
              </a:rPr>
              <a:t>the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region</a:t>
            </a:r>
            <a:endParaRPr lang="hu-HU" sz="175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emerging role of ICTs</a:t>
            </a:r>
            <a:r>
              <a:rPr lang="en-US" dirty="0"/>
              <a:t> in Europe and Central Asia are clearly </a:t>
            </a:r>
            <a:r>
              <a:rPr lang="en-US" dirty="0" smtClean="0"/>
              <a:t>observed</a:t>
            </a:r>
            <a:endParaRPr lang="hu-HU" dirty="0" smtClean="0"/>
          </a:p>
          <a:p>
            <a:r>
              <a:rPr lang="en-US" dirty="0" smtClean="0"/>
              <a:t>The </a:t>
            </a:r>
            <a:r>
              <a:rPr lang="en-US" b="1" dirty="0"/>
              <a:t>state of the e-agriculture ecosystem</a:t>
            </a:r>
            <a:r>
              <a:rPr lang="en-US" dirty="0"/>
              <a:t> </a:t>
            </a:r>
            <a:r>
              <a:rPr lang="en-US" b="1" dirty="0"/>
              <a:t>varies from </a:t>
            </a:r>
            <a:r>
              <a:rPr lang="en-US" b="1" dirty="0" smtClean="0"/>
              <a:t>country-to-country</a:t>
            </a:r>
            <a:r>
              <a:rPr lang="hu-HU" b="1" dirty="0" smtClean="0"/>
              <a:t> </a:t>
            </a:r>
            <a:r>
              <a:rPr lang="hu-HU" b="1" dirty="0" err="1" smtClean="0"/>
              <a:t>sometimes</a:t>
            </a:r>
            <a:r>
              <a:rPr lang="hu-HU" b="1" dirty="0" smtClean="0"/>
              <a:t> </a:t>
            </a:r>
            <a:r>
              <a:rPr lang="hu-HU" b="1" dirty="0" err="1" smtClean="0"/>
              <a:t>significantly</a:t>
            </a:r>
            <a:r>
              <a:rPr lang="hu-HU" b="1" dirty="0" smtClean="0"/>
              <a:t>.</a:t>
            </a:r>
          </a:p>
          <a:p>
            <a:r>
              <a:rPr lang="en-US" dirty="0"/>
              <a:t>Issues related to IT development have </a:t>
            </a:r>
            <a:r>
              <a:rPr lang="en-US" b="1" dirty="0" smtClean="0"/>
              <a:t>high priority </a:t>
            </a:r>
            <a:r>
              <a:rPr lang="en-US" dirty="0" smtClean="0"/>
              <a:t>and </a:t>
            </a:r>
            <a:r>
              <a:rPr lang="en-US" dirty="0"/>
              <a:t>long activity record. </a:t>
            </a:r>
            <a:r>
              <a:rPr lang="hu-HU" dirty="0" smtClean="0"/>
              <a:t>N</a:t>
            </a:r>
            <a:r>
              <a:rPr lang="en-US" dirty="0" err="1" smtClean="0"/>
              <a:t>umerous</a:t>
            </a:r>
            <a:r>
              <a:rPr lang="en-US" dirty="0" smtClean="0"/>
              <a:t> </a:t>
            </a:r>
            <a:r>
              <a:rPr lang="en-US" dirty="0"/>
              <a:t>attempts have been made in every country to formulate </a:t>
            </a:r>
            <a:r>
              <a:rPr lang="en-US" dirty="0" smtClean="0"/>
              <a:t>strategies</a:t>
            </a:r>
            <a:r>
              <a:rPr lang="hu-HU" dirty="0" smtClean="0"/>
              <a:t>.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 smtClean="0"/>
              <a:t>IT-development</a:t>
            </a:r>
            <a:endParaRPr lang="hu-HU" dirty="0" smtClean="0"/>
          </a:p>
          <a:p>
            <a:r>
              <a:rPr lang="en-US" dirty="0"/>
              <a:t>The process of country integration to regional economic </a:t>
            </a:r>
            <a:r>
              <a:rPr lang="en-US" dirty="0" err="1"/>
              <a:t>organisations</a:t>
            </a:r>
            <a:r>
              <a:rPr lang="en-US" dirty="0"/>
              <a:t>, such as </a:t>
            </a:r>
            <a:r>
              <a:rPr lang="en-US" b="1" dirty="0"/>
              <a:t>European and Eurasian Unions</a:t>
            </a:r>
            <a:r>
              <a:rPr lang="en-US" dirty="0"/>
              <a:t>, was seen as a powerful </a:t>
            </a:r>
            <a:r>
              <a:rPr lang="en-US" dirty="0" smtClean="0"/>
              <a:t>driver</a:t>
            </a:r>
            <a:r>
              <a:rPr lang="hu-HU" dirty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more </a:t>
            </a:r>
            <a:r>
              <a:rPr lang="hu-HU" dirty="0" err="1" smtClean="0"/>
              <a:t>coordinated</a:t>
            </a:r>
            <a:r>
              <a:rPr lang="hu-HU" dirty="0" smtClean="0"/>
              <a:t> </a:t>
            </a:r>
            <a:r>
              <a:rPr lang="hu-HU" dirty="0" err="1" smtClean="0"/>
              <a:t>efforts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ICT </a:t>
            </a:r>
            <a:r>
              <a:rPr lang="hu-HU" dirty="0" err="1" smtClean="0"/>
              <a:t>development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agriculture</a:t>
            </a:r>
            <a:r>
              <a:rPr lang="hu-HU" dirty="0" smtClean="0"/>
              <a:t> (IACS, LPIS, FADB, </a:t>
            </a:r>
            <a:r>
              <a:rPr lang="hu-HU" dirty="0" err="1" smtClean="0"/>
              <a:t>etc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Picture 2" descr="http://www.landscapes.org/wp-content/uploads/2013/07/FAO-blue_logo-630x6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90" y="172313"/>
            <a:ext cx="1023441" cy="102344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</p:pic>
      <p:pic>
        <p:nvPicPr>
          <p:cNvPr id="5" name="Picture 4" descr="http://www.endure-network.eu/var/endure/storage/images/media/images/logos/szie_logo_01/47316-1-eng-GB/szie_logo_01_referen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018" y="1657081"/>
            <a:ext cx="1104900" cy="899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3269" y="6344530"/>
            <a:ext cx="1178546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CCECFF"/>
                </a:solidFill>
              </a:rPr>
              <a:t>Status of </a:t>
            </a:r>
            <a:r>
              <a:rPr lang="hu-HU" sz="1600" dirty="0" err="1">
                <a:solidFill>
                  <a:srgbClr val="CCECFF"/>
                </a:solidFill>
              </a:rPr>
              <a:t>Implementation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en-US" sz="1600" dirty="0">
                <a:solidFill>
                  <a:srgbClr val="CCECFF"/>
                </a:solidFill>
              </a:rPr>
              <a:t>of e-Agriculture in Central and Eastern</a:t>
            </a:r>
            <a:r>
              <a:rPr lang="hu-HU" sz="1600" dirty="0">
                <a:solidFill>
                  <a:srgbClr val="CCECFF"/>
                </a:solidFill>
              </a:rPr>
              <a:t> Europe and </a:t>
            </a:r>
            <a:r>
              <a:rPr lang="hu-HU" sz="1600" dirty="0" err="1">
                <a:solidFill>
                  <a:srgbClr val="CCECFF"/>
                </a:solidFill>
              </a:rPr>
              <a:t>Central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Asia</a:t>
            </a:r>
            <a:r>
              <a:rPr lang="hu-HU" sz="1600" dirty="0" smtClean="0">
                <a:solidFill>
                  <a:srgbClr val="CCECFF"/>
                </a:solidFill>
              </a:rPr>
              <a:t>: </a:t>
            </a:r>
            <a:r>
              <a:rPr lang="hu-HU" sz="1600" dirty="0" err="1">
                <a:solidFill>
                  <a:srgbClr val="CCECFF"/>
                </a:solidFill>
              </a:rPr>
              <a:t>insights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from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>
                <a:solidFill>
                  <a:srgbClr val="CCECFF"/>
                </a:solidFill>
              </a:rPr>
              <a:t>selected</a:t>
            </a:r>
            <a:r>
              <a:rPr lang="hu-HU" sz="1600" dirty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countries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en-US" sz="1600" dirty="0" smtClean="0">
                <a:solidFill>
                  <a:srgbClr val="CCECFF"/>
                </a:solidFill>
              </a:rPr>
              <a:t>in </a:t>
            </a:r>
            <a:r>
              <a:rPr lang="hu-HU" sz="1600" dirty="0" err="1" smtClean="0">
                <a:solidFill>
                  <a:srgbClr val="CCECFF"/>
                </a:solidFill>
              </a:rPr>
              <a:t>the</a:t>
            </a:r>
            <a:r>
              <a:rPr lang="hu-HU" sz="1600" dirty="0" smtClean="0">
                <a:solidFill>
                  <a:srgbClr val="CCECFF"/>
                </a:solidFill>
              </a:rPr>
              <a:t> </a:t>
            </a:r>
            <a:r>
              <a:rPr lang="hu-HU" sz="1600" dirty="0" err="1" smtClean="0">
                <a:solidFill>
                  <a:srgbClr val="CCECFF"/>
                </a:solidFill>
              </a:rPr>
              <a:t>region</a:t>
            </a:r>
            <a:endParaRPr lang="hu-HU" sz="1750" dirty="0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3631</TotalTime>
  <Words>1142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Metropolitan</vt:lpstr>
      <vt:lpstr>Custom Design</vt:lpstr>
      <vt:lpstr>Image</vt:lpstr>
      <vt:lpstr>Status of Implementation of e-Agriculture in Central and Eastern Europe and Central Asia: insights from selected countries in Europe and Central Asia</vt:lpstr>
      <vt:lpstr>Follow-up review</vt:lpstr>
      <vt:lpstr>PowerPoint Presentation</vt:lpstr>
      <vt:lpstr>Region in numbers: an overview of e-agriculture-related data and policies</vt:lpstr>
      <vt:lpstr>PowerPoint Presentation</vt:lpstr>
      <vt:lpstr>Country profiles</vt:lpstr>
      <vt:lpstr>Indicators (29)</vt:lpstr>
      <vt:lpstr>Regional solutions, applications, initiatives and  networks on ICTs in agriculture and rural development</vt:lpstr>
      <vt:lpstr>Findings</vt:lpstr>
      <vt:lpstr>Findings</vt:lpstr>
      <vt:lpstr>Recommendations</vt:lpstr>
      <vt:lpstr>Recommendations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Pre-Workshop e-Agriculture Strategy Questionnaire</dc:title>
  <dc:creator>Netrekesz</dc:creator>
  <cp:lastModifiedBy>Netrekesz</cp:lastModifiedBy>
  <cp:revision>182</cp:revision>
  <dcterms:created xsi:type="dcterms:W3CDTF">2015-06-19T19:33:00Z</dcterms:created>
  <dcterms:modified xsi:type="dcterms:W3CDTF">2016-07-09T07:53:59Z</dcterms:modified>
</cp:coreProperties>
</file>